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Figtree"/>
      <p:regular r:id="rId24"/>
      <p:bold r:id="rId25"/>
      <p:italic r:id="rId26"/>
      <p:boldItalic r:id="rId27"/>
    </p:embeddedFont>
    <p:embeddedFont>
      <p:font typeface="Roboto Slab"/>
      <p:regular r:id="rId28"/>
      <p:bold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Schibsted Grotesk"/>
      <p:regular r:id="rId38"/>
      <p:bold r:id="rId39"/>
      <p:italic r:id="rId40"/>
      <p:boldItalic r:id="rId41"/>
    </p:embeddedFont>
    <p:embeddedFont>
      <p:font typeface="Anaheim"/>
      <p:regular r:id="rId42"/>
      <p:bold r:id="rId43"/>
    </p:embeddedFont>
    <p:embeddedFont>
      <p:font typeface="Schibsted Grotesk SemiBold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sYp6+DL8nVpinKOgQHzJFXBOm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chibstedGrotesk-italic.fntdata"/><Relationship Id="rId42" Type="http://schemas.openxmlformats.org/officeDocument/2006/relationships/font" Target="fonts/Anaheim-regular.fntdata"/><Relationship Id="rId41" Type="http://schemas.openxmlformats.org/officeDocument/2006/relationships/font" Target="fonts/SchibstedGrotesk-boldItalic.fntdata"/><Relationship Id="rId44" Type="http://schemas.openxmlformats.org/officeDocument/2006/relationships/font" Target="fonts/SchibstedGroteskSemiBold-regular.fntdata"/><Relationship Id="rId43" Type="http://schemas.openxmlformats.org/officeDocument/2006/relationships/font" Target="fonts/Anaheim-bold.fntdata"/><Relationship Id="rId46" Type="http://schemas.openxmlformats.org/officeDocument/2006/relationships/font" Target="fonts/SchibstedGroteskSemiBold-italic.fntdata"/><Relationship Id="rId45" Type="http://schemas.openxmlformats.org/officeDocument/2006/relationships/font" Target="fonts/SchibstedGrotesk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regular.fntdata"/><Relationship Id="rId47" Type="http://schemas.openxmlformats.org/officeDocument/2006/relationships/font" Target="fonts/SchibstedGroteskSemiBold-boldItalic.fntdata"/><Relationship Id="rId49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SchibstedGrotesk-bold.fntdata"/><Relationship Id="rId38" Type="http://schemas.openxmlformats.org/officeDocument/2006/relationships/font" Target="fonts/SchibstedGrotesk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gtree-regular.fntdata"/><Relationship Id="rId23" Type="http://schemas.openxmlformats.org/officeDocument/2006/relationships/slide" Target="slides/slide19.xml"/><Relationship Id="rId26" Type="http://schemas.openxmlformats.org/officeDocument/2006/relationships/font" Target="fonts/Figtree-italic.fntdata"/><Relationship Id="rId25" Type="http://schemas.openxmlformats.org/officeDocument/2006/relationships/font" Target="fonts/Figtree-bold.fntdata"/><Relationship Id="rId28" Type="http://schemas.openxmlformats.org/officeDocument/2006/relationships/font" Target="fonts/RobotoSlab-regular.fntdata"/><Relationship Id="rId27" Type="http://schemas.openxmlformats.org/officeDocument/2006/relationships/font" Target="fonts/Figtree-boldItalic.fntdata"/><Relationship Id="rId29" Type="http://schemas.openxmlformats.org/officeDocument/2006/relationships/font" Target="fonts/RobotoSlab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e54f211d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ae54f211d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ae54f211d1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3ae54f211d1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Sistema a </a:t>
            </a:r>
            <a:r>
              <a:rPr lang="en"/>
              <a:t>noticia</a:t>
            </a:r>
            <a:r>
              <a:rPr lang="en"/>
              <a:t>, sistema publicidad, panel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3"/>
          <p:cNvGrpSpPr/>
          <p:nvPr/>
        </p:nvGrpSpPr>
        <p:grpSpPr>
          <a:xfrm>
            <a:off x="0" y="0"/>
            <a:ext cx="9447100" cy="5143501"/>
            <a:chOff x="0" y="0"/>
            <a:chExt cx="9447100" cy="5143501"/>
          </a:xfrm>
        </p:grpSpPr>
        <p:pic>
          <p:nvPicPr>
            <p:cNvPr id="10" name="Google Shape;10;p43"/>
            <p:cNvPicPr preferRelativeResize="0"/>
            <p:nvPr/>
          </p:nvPicPr>
          <p:blipFill rotWithShape="1">
            <a:blip r:embed="rId2">
              <a:alphaModFix/>
            </a:blip>
            <a:srcRect b="0" l="36134" r="0" t="0"/>
            <a:stretch/>
          </p:blipFill>
          <p:spPr>
            <a:xfrm>
              <a:off x="0" y="0"/>
              <a:ext cx="328497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43"/>
            <p:cNvGrpSpPr/>
            <p:nvPr/>
          </p:nvGrpSpPr>
          <p:grpSpPr>
            <a:xfrm>
              <a:off x="7414451" y="179669"/>
              <a:ext cx="2032649" cy="475796"/>
              <a:chOff x="5000750" y="481775"/>
              <a:chExt cx="1329050" cy="311100"/>
            </a:xfrm>
          </p:grpSpPr>
          <p:sp>
            <p:nvSpPr>
              <p:cNvPr id="12" name="Google Shape;12;p43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43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43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43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43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43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43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43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43"/>
            <p:cNvGrpSpPr/>
            <p:nvPr/>
          </p:nvGrpSpPr>
          <p:grpSpPr>
            <a:xfrm>
              <a:off x="7521800" y="4385213"/>
              <a:ext cx="1622200" cy="437575"/>
              <a:chOff x="3109550" y="3432375"/>
              <a:chExt cx="1622200" cy="437575"/>
            </a:xfrm>
          </p:grpSpPr>
          <p:sp>
            <p:nvSpPr>
              <p:cNvPr id="21" name="Google Shape;21;p43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3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3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3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3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3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3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3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3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43"/>
            <p:cNvGrpSpPr/>
            <p:nvPr/>
          </p:nvGrpSpPr>
          <p:grpSpPr>
            <a:xfrm>
              <a:off x="81963" y="297475"/>
              <a:ext cx="1262525" cy="484050"/>
              <a:chOff x="1350325" y="970000"/>
              <a:chExt cx="1262525" cy="484050"/>
            </a:xfrm>
          </p:grpSpPr>
          <p:sp>
            <p:nvSpPr>
              <p:cNvPr id="31" name="Google Shape;31;p43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3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3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3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3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3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3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" name="Google Shape;38;p4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3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43"/>
          <p:cNvSpPr txBox="1"/>
          <p:nvPr>
            <p:ph idx="1" type="subTitle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52"/>
          <p:cNvGrpSpPr/>
          <p:nvPr/>
        </p:nvGrpSpPr>
        <p:grpSpPr>
          <a:xfrm>
            <a:off x="-1" y="0"/>
            <a:ext cx="9143999" cy="5143500"/>
            <a:chOff x="-1" y="0"/>
            <a:chExt cx="9143999" cy="5143500"/>
          </a:xfrm>
        </p:grpSpPr>
        <p:pic>
          <p:nvPicPr>
            <p:cNvPr id="331" name="Google Shape;331;p52"/>
            <p:cNvPicPr preferRelativeResize="0"/>
            <p:nvPr/>
          </p:nvPicPr>
          <p:blipFill rotWithShape="1">
            <a:blip r:embed="rId3">
              <a:alphaModFix/>
            </a:blip>
            <a:srcRect b="0" l="0" r="42078" t="13635"/>
            <a:stretch/>
          </p:blipFill>
          <p:spPr>
            <a:xfrm>
              <a:off x="4853950" y="0"/>
              <a:ext cx="4290048" cy="29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52"/>
            <p:cNvPicPr preferRelativeResize="0"/>
            <p:nvPr/>
          </p:nvPicPr>
          <p:blipFill rotWithShape="1">
            <a:blip r:embed="rId3">
              <a:alphaModFix/>
            </a:blip>
            <a:srcRect b="34197" l="74793" r="0" t="0"/>
            <a:stretch/>
          </p:blipFill>
          <p:spPr>
            <a:xfrm>
              <a:off x="-1" y="2897025"/>
              <a:ext cx="1866900" cy="224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33;p52"/>
            <p:cNvGrpSpPr/>
            <p:nvPr/>
          </p:nvGrpSpPr>
          <p:grpSpPr>
            <a:xfrm>
              <a:off x="713213" y="775700"/>
              <a:ext cx="1262525" cy="484050"/>
              <a:chOff x="1350325" y="970000"/>
              <a:chExt cx="1262525" cy="484050"/>
            </a:xfrm>
          </p:grpSpPr>
          <p:sp>
            <p:nvSpPr>
              <p:cNvPr id="334" name="Google Shape;334;p52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2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2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2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2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2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2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52"/>
            <p:cNvGrpSpPr/>
            <p:nvPr/>
          </p:nvGrpSpPr>
          <p:grpSpPr>
            <a:xfrm flipH="1">
              <a:off x="7387238" y="4333600"/>
              <a:ext cx="1370725" cy="540800"/>
              <a:chOff x="1442275" y="2891575"/>
              <a:chExt cx="1370725" cy="540800"/>
            </a:xfrm>
          </p:grpSpPr>
          <p:sp>
            <p:nvSpPr>
              <p:cNvPr id="342" name="Google Shape;342;p52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2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2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2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2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2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2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2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2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2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2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2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2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2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52"/>
          <p:cNvSpPr txBox="1"/>
          <p:nvPr>
            <p:ph hasCustomPrompt="1" type="title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7" name="Google Shape;357;p52"/>
          <p:cNvSpPr txBox="1"/>
          <p:nvPr>
            <p:ph idx="1" type="subTitle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1" name="Google Shape;361;p53"/>
          <p:cNvGrpSpPr/>
          <p:nvPr/>
        </p:nvGrpSpPr>
        <p:grpSpPr>
          <a:xfrm>
            <a:off x="130659" y="309656"/>
            <a:ext cx="8900286" cy="4910067"/>
            <a:chOff x="130659" y="309656"/>
            <a:chExt cx="8900286" cy="4910067"/>
          </a:xfrm>
        </p:grpSpPr>
        <p:grpSp>
          <p:nvGrpSpPr>
            <p:cNvPr id="362" name="Google Shape;362;p53"/>
            <p:cNvGrpSpPr/>
            <p:nvPr/>
          </p:nvGrpSpPr>
          <p:grpSpPr>
            <a:xfrm>
              <a:off x="130659" y="309656"/>
              <a:ext cx="1165116" cy="459680"/>
              <a:chOff x="1442275" y="2891575"/>
              <a:chExt cx="1370725" cy="540800"/>
            </a:xfrm>
          </p:grpSpPr>
          <p:sp>
            <p:nvSpPr>
              <p:cNvPr id="363" name="Google Shape;363;p53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3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3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3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3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3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3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3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3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3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3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3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53"/>
            <p:cNvGrpSpPr/>
            <p:nvPr/>
          </p:nvGrpSpPr>
          <p:grpSpPr>
            <a:xfrm rot="-5400000">
              <a:off x="7589864" y="3778642"/>
              <a:ext cx="2454188" cy="427974"/>
              <a:chOff x="4249200" y="1851850"/>
              <a:chExt cx="2083175" cy="363275"/>
            </a:xfrm>
          </p:grpSpPr>
          <p:sp>
            <p:nvSpPr>
              <p:cNvPr id="378" name="Google Shape;378;p5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8" name="Google Shape;388;p54"/>
          <p:cNvGrpSpPr/>
          <p:nvPr/>
        </p:nvGrpSpPr>
        <p:grpSpPr>
          <a:xfrm rot="5400000">
            <a:off x="7605912" y="1048130"/>
            <a:ext cx="2383645" cy="287406"/>
            <a:chOff x="4285100" y="1725050"/>
            <a:chExt cx="1548425" cy="186700"/>
          </a:xfrm>
        </p:grpSpPr>
        <p:sp>
          <p:nvSpPr>
            <p:cNvPr id="389" name="Google Shape;389;p54"/>
            <p:cNvSpPr/>
            <p:nvPr/>
          </p:nvSpPr>
          <p:spPr>
            <a:xfrm>
              <a:off x="4285100" y="1725050"/>
              <a:ext cx="1548425" cy="186700"/>
            </a:xfrm>
            <a:custGeom>
              <a:rect b="b" l="l" r="r" t="t"/>
              <a:pathLst>
                <a:path extrusionOk="0" h="7468" w="61937">
                  <a:moveTo>
                    <a:pt x="38840" y="1"/>
                  </a:moveTo>
                  <a:lnTo>
                    <a:pt x="31676" y="7165"/>
                  </a:lnTo>
                  <a:lnTo>
                    <a:pt x="1" y="7165"/>
                  </a:lnTo>
                  <a:lnTo>
                    <a:pt x="1" y="7467"/>
                  </a:lnTo>
                  <a:lnTo>
                    <a:pt x="31800" y="7467"/>
                  </a:lnTo>
                  <a:lnTo>
                    <a:pt x="38965" y="303"/>
                  </a:lnTo>
                  <a:lnTo>
                    <a:pt x="61936" y="303"/>
                  </a:lnTo>
                  <a:lnTo>
                    <a:pt x="6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4765500" y="174350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4896900" y="1760250"/>
              <a:ext cx="50850" cy="50850"/>
            </a:xfrm>
            <a:custGeom>
              <a:rect b="b" l="l" r="r" t="t"/>
              <a:pathLst>
                <a:path extrusionOk="0" h="2034" w="2034">
                  <a:moveTo>
                    <a:pt x="1017" y="303"/>
                  </a:moveTo>
                  <a:cubicBezTo>
                    <a:pt x="1412" y="303"/>
                    <a:pt x="1732" y="623"/>
                    <a:pt x="1732" y="1017"/>
                  </a:cubicBezTo>
                  <a:cubicBezTo>
                    <a:pt x="1732" y="1412"/>
                    <a:pt x="1412" y="1732"/>
                    <a:pt x="1017" y="1732"/>
                  </a:cubicBezTo>
                  <a:cubicBezTo>
                    <a:pt x="623" y="1732"/>
                    <a:pt x="303" y="1412"/>
                    <a:pt x="303" y="1017"/>
                  </a:cubicBezTo>
                  <a:cubicBezTo>
                    <a:pt x="303" y="623"/>
                    <a:pt x="623" y="303"/>
                    <a:pt x="1017" y="303"/>
                  </a:cubicBezTo>
                  <a:close/>
                  <a:moveTo>
                    <a:pt x="1017" y="0"/>
                  </a:moveTo>
                  <a:cubicBezTo>
                    <a:pt x="457" y="0"/>
                    <a:pt x="0" y="456"/>
                    <a:pt x="0" y="1017"/>
                  </a:cubicBezTo>
                  <a:cubicBezTo>
                    <a:pt x="0" y="1578"/>
                    <a:pt x="457" y="2033"/>
                    <a:pt x="1017" y="2033"/>
                  </a:cubicBezTo>
                  <a:cubicBezTo>
                    <a:pt x="1577" y="2033"/>
                    <a:pt x="2033" y="1577"/>
                    <a:pt x="2033" y="1017"/>
                  </a:cubicBezTo>
                  <a:cubicBezTo>
                    <a:pt x="2033" y="457"/>
                    <a:pt x="1577" y="0"/>
                    <a:pt x="1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4985075" y="1764025"/>
              <a:ext cx="43275" cy="43300"/>
            </a:xfrm>
            <a:custGeom>
              <a:rect b="b" l="l" r="r" t="t"/>
              <a:pathLst>
                <a:path extrusionOk="0" h="1732" w="1731">
                  <a:moveTo>
                    <a:pt x="866" y="1"/>
                  </a:moveTo>
                  <a:cubicBezTo>
                    <a:pt x="387" y="1"/>
                    <a:pt x="0" y="388"/>
                    <a:pt x="0" y="866"/>
                  </a:cubicBezTo>
                  <a:cubicBezTo>
                    <a:pt x="0" y="1344"/>
                    <a:pt x="387" y="1731"/>
                    <a:pt x="866" y="1731"/>
                  </a:cubicBezTo>
                  <a:cubicBezTo>
                    <a:pt x="1344" y="1731"/>
                    <a:pt x="1731" y="1344"/>
                    <a:pt x="1731" y="866"/>
                  </a:cubicBezTo>
                  <a:cubicBezTo>
                    <a:pt x="1731" y="388"/>
                    <a:pt x="1343" y="1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5069400" y="17640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7" y="1"/>
                  </a:moveTo>
                  <a:cubicBezTo>
                    <a:pt x="389" y="1"/>
                    <a:pt x="1" y="388"/>
                    <a:pt x="1" y="866"/>
                  </a:cubicBezTo>
                  <a:cubicBezTo>
                    <a:pt x="1" y="1344"/>
                    <a:pt x="389" y="1731"/>
                    <a:pt x="867" y="1731"/>
                  </a:cubicBezTo>
                  <a:cubicBezTo>
                    <a:pt x="1345" y="1731"/>
                    <a:pt x="1732" y="1344"/>
                    <a:pt x="1732" y="866"/>
                  </a:cubicBezTo>
                  <a:cubicBezTo>
                    <a:pt x="1732" y="388"/>
                    <a:pt x="1345" y="1"/>
                    <a:pt x="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54"/>
          <p:cNvGrpSpPr/>
          <p:nvPr/>
        </p:nvGrpSpPr>
        <p:grpSpPr>
          <a:xfrm>
            <a:off x="130125" y="4604000"/>
            <a:ext cx="1622200" cy="437575"/>
            <a:chOff x="3109550" y="3432375"/>
            <a:chExt cx="1622200" cy="437575"/>
          </a:xfrm>
        </p:grpSpPr>
        <p:sp>
          <p:nvSpPr>
            <p:cNvPr id="395" name="Google Shape;395;p54"/>
            <p:cNvSpPr/>
            <p:nvPr/>
          </p:nvSpPr>
          <p:spPr>
            <a:xfrm>
              <a:off x="3980725" y="3817350"/>
              <a:ext cx="727150" cy="7350"/>
            </a:xfrm>
            <a:custGeom>
              <a:rect b="b" l="l" r="r" t="t"/>
              <a:pathLst>
                <a:path extrusionOk="0" h="294" w="29086">
                  <a:moveTo>
                    <a:pt x="148" y="0"/>
                  </a:moveTo>
                  <a:cubicBezTo>
                    <a:pt x="66" y="0"/>
                    <a:pt x="1" y="65"/>
                    <a:pt x="1" y="147"/>
                  </a:cubicBezTo>
                  <a:cubicBezTo>
                    <a:pt x="1" y="228"/>
                    <a:pt x="66" y="294"/>
                    <a:pt x="148" y="294"/>
                  </a:cubicBezTo>
                  <a:lnTo>
                    <a:pt x="28937" y="294"/>
                  </a:lnTo>
                  <a:cubicBezTo>
                    <a:pt x="29019" y="294"/>
                    <a:pt x="29084" y="226"/>
                    <a:pt x="29085" y="147"/>
                  </a:cubicBezTo>
                  <a:cubicBezTo>
                    <a:pt x="29085" y="65"/>
                    <a:pt x="29020" y="0"/>
                    <a:pt x="28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4676550" y="3793425"/>
              <a:ext cx="55200" cy="55200"/>
            </a:xfrm>
            <a:custGeom>
              <a:rect b="b" l="l" r="r" t="t"/>
              <a:pathLst>
                <a:path extrusionOk="0" h="2208" w="2208"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713" y="2207"/>
                    <a:pt x="2208" y="1713"/>
                    <a:pt x="2208" y="1104"/>
                  </a:cubicBezTo>
                  <a:cubicBezTo>
                    <a:pt x="2208" y="494"/>
                    <a:pt x="1713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3154450" y="3477650"/>
              <a:ext cx="347750" cy="347050"/>
            </a:xfrm>
            <a:custGeom>
              <a:rect b="b" l="l" r="r" t="t"/>
              <a:pathLst>
                <a:path extrusionOk="0" h="13882" w="13910">
                  <a:moveTo>
                    <a:pt x="162" y="0"/>
                  </a:moveTo>
                  <a:cubicBezTo>
                    <a:pt x="124" y="0"/>
                    <a:pt x="86" y="15"/>
                    <a:pt x="57" y="43"/>
                  </a:cubicBezTo>
                  <a:cubicBezTo>
                    <a:pt x="1" y="100"/>
                    <a:pt x="1" y="193"/>
                    <a:pt x="57" y="251"/>
                  </a:cubicBezTo>
                  <a:lnTo>
                    <a:pt x="13645" y="13838"/>
                  </a:lnTo>
                  <a:cubicBezTo>
                    <a:pt x="13674" y="13866"/>
                    <a:pt x="13711" y="13882"/>
                    <a:pt x="13749" y="13882"/>
                  </a:cubicBezTo>
                  <a:cubicBezTo>
                    <a:pt x="13787" y="13882"/>
                    <a:pt x="13824" y="13866"/>
                    <a:pt x="13852" y="13838"/>
                  </a:cubicBezTo>
                  <a:cubicBezTo>
                    <a:pt x="13910" y="13781"/>
                    <a:pt x="13910" y="13687"/>
                    <a:pt x="13852" y="13629"/>
                  </a:cubicBezTo>
                  <a:lnTo>
                    <a:pt x="266" y="43"/>
                  </a:lnTo>
                  <a:cubicBezTo>
                    <a:pt x="237" y="15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3483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3" y="1176"/>
                    <a:pt x="588" y="1176"/>
                  </a:cubicBezTo>
                  <a:lnTo>
                    <a:pt x="1957" y="1176"/>
                  </a:lnTo>
                  <a:cubicBezTo>
                    <a:pt x="2283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3605675" y="3806300"/>
              <a:ext cx="271225" cy="29400"/>
            </a:xfrm>
            <a:custGeom>
              <a:rect b="b" l="l" r="r" t="t"/>
              <a:pathLst>
                <a:path extrusionOk="0" h="1176" w="10849">
                  <a:moveTo>
                    <a:pt x="587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3"/>
                    <a:pt x="264" y="1176"/>
                    <a:pt x="587" y="1176"/>
                  </a:cubicBezTo>
                  <a:lnTo>
                    <a:pt x="3666" y="1176"/>
                  </a:lnTo>
                  <a:cubicBezTo>
                    <a:pt x="3990" y="1176"/>
                    <a:pt x="4253" y="913"/>
                    <a:pt x="4253" y="589"/>
                  </a:cubicBezTo>
                  <a:cubicBezTo>
                    <a:pt x="4253" y="264"/>
                    <a:pt x="3990" y="1"/>
                    <a:pt x="3666" y="1"/>
                  </a:cubicBezTo>
                  <a:close/>
                  <a:moveTo>
                    <a:pt x="7184" y="1"/>
                  </a:moveTo>
                  <a:cubicBezTo>
                    <a:pt x="6859" y="1"/>
                    <a:pt x="6597" y="264"/>
                    <a:pt x="6597" y="589"/>
                  </a:cubicBezTo>
                  <a:cubicBezTo>
                    <a:pt x="6597" y="913"/>
                    <a:pt x="6859" y="1176"/>
                    <a:pt x="7184" y="1176"/>
                  </a:cubicBezTo>
                  <a:lnTo>
                    <a:pt x="10262" y="1176"/>
                  </a:lnTo>
                  <a:cubicBezTo>
                    <a:pt x="10587" y="1176"/>
                    <a:pt x="10849" y="913"/>
                    <a:pt x="10849" y="589"/>
                  </a:cubicBezTo>
                  <a:cubicBezTo>
                    <a:pt x="10849" y="264"/>
                    <a:pt x="10587" y="1"/>
                    <a:pt x="10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3935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4" y="1176"/>
                    <a:pt x="588" y="1176"/>
                  </a:cubicBezTo>
                  <a:lnTo>
                    <a:pt x="1958" y="1176"/>
                  </a:lnTo>
                  <a:cubicBezTo>
                    <a:pt x="2282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3109550" y="34323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8" y="1"/>
                  </a:moveTo>
                  <a:cubicBezTo>
                    <a:pt x="877" y="1"/>
                    <a:pt x="1" y="877"/>
                    <a:pt x="1" y="1958"/>
                  </a:cubicBezTo>
                  <a:cubicBezTo>
                    <a:pt x="1" y="3038"/>
                    <a:pt x="877" y="3915"/>
                    <a:pt x="1958" y="3915"/>
                  </a:cubicBezTo>
                  <a:cubicBezTo>
                    <a:pt x="3039" y="3915"/>
                    <a:pt x="3914" y="3038"/>
                    <a:pt x="3914" y="1958"/>
                  </a:cubicBezTo>
                  <a:cubicBezTo>
                    <a:pt x="3914" y="877"/>
                    <a:pt x="3039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4183025" y="37720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7" y="1"/>
                  </a:moveTo>
                  <a:cubicBezTo>
                    <a:pt x="877" y="1"/>
                    <a:pt x="1" y="876"/>
                    <a:pt x="1" y="1958"/>
                  </a:cubicBezTo>
                  <a:cubicBezTo>
                    <a:pt x="1" y="3038"/>
                    <a:pt x="877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4392475" y="3772075"/>
              <a:ext cx="97850" cy="97875"/>
            </a:xfrm>
            <a:custGeom>
              <a:rect b="b" l="l" r="r" t="t"/>
              <a:pathLst>
                <a:path extrusionOk="0" h="3915" w="3914">
                  <a:moveTo>
                    <a:pt x="1957" y="1"/>
                  </a:moveTo>
                  <a:cubicBezTo>
                    <a:pt x="876" y="1"/>
                    <a:pt x="0" y="876"/>
                    <a:pt x="0" y="1958"/>
                  </a:cubicBezTo>
                  <a:cubicBezTo>
                    <a:pt x="0" y="3038"/>
                    <a:pt x="876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 txBox="1"/>
          <p:nvPr>
            <p:ph type="title"/>
          </p:nvPr>
        </p:nvSpPr>
        <p:spPr>
          <a:xfrm>
            <a:off x="5358575" y="1653600"/>
            <a:ext cx="25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1" type="subTitle"/>
          </p:nvPr>
        </p:nvSpPr>
        <p:spPr>
          <a:xfrm>
            <a:off x="5358575" y="2226300"/>
            <a:ext cx="25815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08" name="Google Shape;408;p55"/>
          <p:cNvGrpSpPr/>
          <p:nvPr/>
        </p:nvGrpSpPr>
        <p:grpSpPr>
          <a:xfrm>
            <a:off x="0" y="118701"/>
            <a:ext cx="8430775" cy="5024799"/>
            <a:chOff x="0" y="118701"/>
            <a:chExt cx="8430775" cy="5024799"/>
          </a:xfrm>
        </p:grpSpPr>
        <p:pic>
          <p:nvPicPr>
            <p:cNvPr id="409" name="Google Shape;409;p55"/>
            <p:cNvPicPr preferRelativeResize="0"/>
            <p:nvPr/>
          </p:nvPicPr>
          <p:blipFill rotWithShape="1">
            <a:blip r:embed="rId3">
              <a:alphaModFix/>
            </a:blip>
            <a:srcRect b="0" l="15131" r="0" t="33757"/>
            <a:stretch/>
          </p:blipFill>
          <p:spPr>
            <a:xfrm rot="-5400000">
              <a:off x="-1120149" y="1238850"/>
              <a:ext cx="5024799" cy="2784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55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411" name="Google Shape;411;p55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5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5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5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5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5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55"/>
            <p:cNvGrpSpPr/>
            <p:nvPr/>
          </p:nvGrpSpPr>
          <p:grpSpPr>
            <a:xfrm>
              <a:off x="222575" y="297475"/>
              <a:ext cx="1262525" cy="484050"/>
              <a:chOff x="1350325" y="970000"/>
              <a:chExt cx="1262525" cy="484050"/>
            </a:xfrm>
          </p:grpSpPr>
          <p:sp>
            <p:nvSpPr>
              <p:cNvPr id="418" name="Google Shape;418;p55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5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5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5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5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5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5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6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28" name="Google Shape;428;p56"/>
          <p:cNvGrpSpPr/>
          <p:nvPr/>
        </p:nvGrpSpPr>
        <p:grpSpPr>
          <a:xfrm>
            <a:off x="-76200" y="51338"/>
            <a:ext cx="9140088" cy="5042738"/>
            <a:chOff x="-76200" y="51338"/>
            <a:chExt cx="9140088" cy="5042738"/>
          </a:xfrm>
        </p:grpSpPr>
        <p:grpSp>
          <p:nvGrpSpPr>
            <p:cNvPr id="429" name="Google Shape;429;p56"/>
            <p:cNvGrpSpPr/>
            <p:nvPr/>
          </p:nvGrpSpPr>
          <p:grpSpPr>
            <a:xfrm rot="5400000">
              <a:off x="7611325" y="959250"/>
              <a:ext cx="2360475" cy="544650"/>
              <a:chOff x="1492450" y="1911750"/>
              <a:chExt cx="2360475" cy="544650"/>
            </a:xfrm>
          </p:grpSpPr>
          <p:sp>
            <p:nvSpPr>
              <p:cNvPr id="430" name="Google Shape;430;p56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6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6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6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6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6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6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6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6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6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6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6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6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6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6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6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6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6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6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6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6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6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6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6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6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6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6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6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6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56"/>
            <p:cNvGrpSpPr/>
            <p:nvPr/>
          </p:nvGrpSpPr>
          <p:grpSpPr>
            <a:xfrm>
              <a:off x="-76200" y="4604000"/>
              <a:ext cx="2083175" cy="490075"/>
              <a:chOff x="4249200" y="1725050"/>
              <a:chExt cx="2083175" cy="490075"/>
            </a:xfrm>
          </p:grpSpPr>
          <p:sp>
            <p:nvSpPr>
              <p:cNvPr id="460" name="Google Shape;460;p56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6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6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6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6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6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6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6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6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6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6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6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7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5" name="Google Shape;475;p57"/>
          <p:cNvGrpSpPr/>
          <p:nvPr/>
        </p:nvGrpSpPr>
        <p:grpSpPr>
          <a:xfrm>
            <a:off x="94139" y="-288526"/>
            <a:ext cx="8875811" cy="5359201"/>
            <a:chOff x="94139" y="-288526"/>
            <a:chExt cx="8875811" cy="5359201"/>
          </a:xfrm>
        </p:grpSpPr>
        <p:grpSp>
          <p:nvGrpSpPr>
            <p:cNvPr id="476" name="Google Shape;476;p57"/>
            <p:cNvGrpSpPr/>
            <p:nvPr/>
          </p:nvGrpSpPr>
          <p:grpSpPr>
            <a:xfrm rot="10800000">
              <a:off x="7599225" y="4529875"/>
              <a:ext cx="1370725" cy="540800"/>
              <a:chOff x="1442275" y="2891575"/>
              <a:chExt cx="1370725" cy="540800"/>
            </a:xfrm>
          </p:grpSpPr>
          <p:sp>
            <p:nvSpPr>
              <p:cNvPr id="477" name="Google Shape;477;p57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7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7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7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7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7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7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7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7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7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7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7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7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7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57"/>
            <p:cNvGrpSpPr/>
            <p:nvPr/>
          </p:nvGrpSpPr>
          <p:grpSpPr>
            <a:xfrm flipH="1" rot="5400000">
              <a:off x="-687036" y="492649"/>
              <a:ext cx="2039826" cy="477476"/>
              <a:chOff x="5000750" y="481775"/>
              <a:chExt cx="1329050" cy="311100"/>
            </a:xfrm>
          </p:grpSpPr>
          <p:sp>
            <p:nvSpPr>
              <p:cNvPr id="492" name="Google Shape;492;p5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>
            <p:ph type="title"/>
          </p:nvPr>
        </p:nvSpPr>
        <p:spPr>
          <a:xfrm>
            <a:off x="1080875" y="58421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3" name="Google Shape;503;p58"/>
          <p:cNvSpPr txBox="1"/>
          <p:nvPr>
            <p:ph idx="1" type="subTitle"/>
          </p:nvPr>
        </p:nvSpPr>
        <p:spPr>
          <a:xfrm>
            <a:off x="1080838" y="1764638"/>
            <a:ext cx="44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4" name="Google Shape;504;p58"/>
          <p:cNvGrpSpPr/>
          <p:nvPr/>
        </p:nvGrpSpPr>
        <p:grpSpPr>
          <a:xfrm>
            <a:off x="95517" y="-21651"/>
            <a:ext cx="9048483" cy="5201224"/>
            <a:chOff x="95517" y="-21650"/>
            <a:chExt cx="9048483" cy="5201224"/>
          </a:xfrm>
        </p:grpSpPr>
        <p:pic>
          <p:nvPicPr>
            <p:cNvPr id="505" name="Google Shape;505;p58"/>
            <p:cNvPicPr preferRelativeResize="0"/>
            <p:nvPr/>
          </p:nvPicPr>
          <p:blipFill rotWithShape="1">
            <a:blip r:embed="rId3">
              <a:alphaModFix/>
            </a:blip>
            <a:srcRect b="0" l="16558" r="9944" t="0"/>
            <a:stretch/>
          </p:blipFill>
          <p:spPr>
            <a:xfrm rot="5400000">
              <a:off x="4806950" y="842524"/>
              <a:ext cx="5201224" cy="3472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6" name="Google Shape;506;p58"/>
            <p:cNvGrpSpPr/>
            <p:nvPr/>
          </p:nvGrpSpPr>
          <p:grpSpPr>
            <a:xfrm rot="-5400000">
              <a:off x="-801955" y="3168606"/>
              <a:ext cx="2333330" cy="538387"/>
              <a:chOff x="1492450" y="1911750"/>
              <a:chExt cx="2360475" cy="544650"/>
            </a:xfrm>
          </p:grpSpPr>
          <p:sp>
            <p:nvSpPr>
              <p:cNvPr id="507" name="Google Shape;507;p58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8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8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8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8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8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8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8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8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8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8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8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8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8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8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8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8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8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8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8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8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8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8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8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8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8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8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6" name="Google Shape;536;p58"/>
          <p:cNvSpPr txBox="1"/>
          <p:nvPr/>
        </p:nvSpPr>
        <p:spPr>
          <a:xfrm>
            <a:off x="1080838" y="3656163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59"/>
          <p:cNvSpPr txBox="1"/>
          <p:nvPr>
            <p:ph idx="1" type="body"/>
          </p:nvPr>
        </p:nvSpPr>
        <p:spPr>
          <a:xfrm>
            <a:off x="720000" y="1297500"/>
            <a:ext cx="47892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9pPr>
          </a:lstStyle>
          <a:p/>
        </p:txBody>
      </p:sp>
      <p:grpSp>
        <p:nvGrpSpPr>
          <p:cNvPr id="541" name="Google Shape;541;p59"/>
          <p:cNvGrpSpPr/>
          <p:nvPr/>
        </p:nvGrpSpPr>
        <p:grpSpPr>
          <a:xfrm>
            <a:off x="114900" y="45740"/>
            <a:ext cx="9029208" cy="4777048"/>
            <a:chOff x="114900" y="45740"/>
            <a:chExt cx="9029208" cy="4777048"/>
          </a:xfrm>
        </p:grpSpPr>
        <p:grpSp>
          <p:nvGrpSpPr>
            <p:cNvPr id="542" name="Google Shape;542;p59"/>
            <p:cNvGrpSpPr/>
            <p:nvPr/>
          </p:nvGrpSpPr>
          <p:grpSpPr>
            <a:xfrm rot="10800000">
              <a:off x="6896258" y="45740"/>
              <a:ext cx="2247850" cy="436172"/>
              <a:chOff x="4355200" y="2680475"/>
              <a:chExt cx="1977175" cy="383650"/>
            </a:xfrm>
          </p:grpSpPr>
          <p:sp>
            <p:nvSpPr>
              <p:cNvPr id="543" name="Google Shape;543;p59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9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9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9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9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9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9"/>
              <p:cNvSpPr/>
              <p:nvPr/>
            </p:nvSpPr>
            <p:spPr>
              <a:xfrm>
                <a:off x="596402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1" y="0"/>
                    </a:moveTo>
                    <a:lnTo>
                      <a:pt x="1" y="2519"/>
                    </a:lnTo>
                    <a:lnTo>
                      <a:pt x="2520" y="2519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9"/>
              <p:cNvSpPr/>
              <p:nvPr/>
            </p:nvSpPr>
            <p:spPr>
              <a:xfrm>
                <a:off x="6042725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19" y="304"/>
                    </a:moveTo>
                    <a:lnTo>
                      <a:pt x="2519" y="2522"/>
                    </a:lnTo>
                    <a:lnTo>
                      <a:pt x="301" y="2522"/>
                    </a:lnTo>
                    <a:lnTo>
                      <a:pt x="301" y="304"/>
                    </a:lnTo>
                    <a:close/>
                    <a:moveTo>
                      <a:pt x="0" y="1"/>
                    </a:moveTo>
                    <a:lnTo>
                      <a:pt x="0" y="2822"/>
                    </a:lnTo>
                    <a:lnTo>
                      <a:pt x="2821" y="2822"/>
                    </a:lnTo>
                    <a:lnTo>
                      <a:pt x="2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9"/>
              <p:cNvSpPr/>
              <p:nvPr/>
            </p:nvSpPr>
            <p:spPr>
              <a:xfrm>
                <a:off x="6125200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20" y="304"/>
                    </a:moveTo>
                    <a:lnTo>
                      <a:pt x="2520" y="2522"/>
                    </a:lnTo>
                    <a:lnTo>
                      <a:pt x="302" y="2522"/>
                    </a:lnTo>
                    <a:lnTo>
                      <a:pt x="302" y="304"/>
                    </a:lnTo>
                    <a:close/>
                    <a:moveTo>
                      <a:pt x="1" y="1"/>
                    </a:moveTo>
                    <a:lnTo>
                      <a:pt x="1" y="2822"/>
                    </a:lnTo>
                    <a:lnTo>
                      <a:pt x="2822" y="2822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9"/>
              <p:cNvSpPr/>
              <p:nvPr/>
            </p:nvSpPr>
            <p:spPr>
              <a:xfrm>
                <a:off x="621147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0" y="0"/>
                    </a:moveTo>
                    <a:lnTo>
                      <a:pt x="0" y="2519"/>
                    </a:lnTo>
                    <a:lnTo>
                      <a:pt x="2519" y="2519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59"/>
            <p:cNvGrpSpPr/>
            <p:nvPr/>
          </p:nvGrpSpPr>
          <p:grpSpPr>
            <a:xfrm>
              <a:off x="114900" y="4385213"/>
              <a:ext cx="1622200" cy="437575"/>
              <a:chOff x="3109550" y="3432375"/>
              <a:chExt cx="1622200" cy="437575"/>
            </a:xfrm>
          </p:grpSpPr>
          <p:sp>
            <p:nvSpPr>
              <p:cNvPr id="557" name="Google Shape;557;p59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9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9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9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9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9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9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9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9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>
            <p:ph type="title"/>
          </p:nvPr>
        </p:nvSpPr>
        <p:spPr>
          <a:xfrm>
            <a:off x="3922675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69" name="Google Shape;569;p63"/>
          <p:cNvGrpSpPr/>
          <p:nvPr/>
        </p:nvGrpSpPr>
        <p:grpSpPr>
          <a:xfrm>
            <a:off x="-937275" y="251463"/>
            <a:ext cx="9368050" cy="4640573"/>
            <a:chOff x="-937275" y="251463"/>
            <a:chExt cx="9368050" cy="4640573"/>
          </a:xfrm>
        </p:grpSpPr>
        <p:pic>
          <p:nvPicPr>
            <p:cNvPr id="570" name="Google Shape;570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37275" y="251463"/>
              <a:ext cx="4640573" cy="464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1" name="Google Shape;571;p63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572" name="Google Shape;572;p63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3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3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3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3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3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4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4"/>
          <p:cNvSpPr txBox="1"/>
          <p:nvPr>
            <p:ph type="title"/>
          </p:nvPr>
        </p:nvSpPr>
        <p:spPr>
          <a:xfrm>
            <a:off x="3557875" y="134505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1" name="Google Shape;581;p64"/>
          <p:cNvSpPr txBox="1"/>
          <p:nvPr>
            <p:ph idx="1" type="subTitle"/>
          </p:nvPr>
        </p:nvSpPr>
        <p:spPr>
          <a:xfrm>
            <a:off x="3557875" y="3309450"/>
            <a:ext cx="4872900" cy="4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82" name="Google Shape;582;p64"/>
          <p:cNvGrpSpPr/>
          <p:nvPr/>
        </p:nvGrpSpPr>
        <p:grpSpPr>
          <a:xfrm>
            <a:off x="-22851" y="-22849"/>
            <a:ext cx="3580726" cy="5173975"/>
            <a:chOff x="-22851" y="-22849"/>
            <a:chExt cx="3580726" cy="5173975"/>
          </a:xfrm>
        </p:grpSpPr>
        <p:pic>
          <p:nvPicPr>
            <p:cNvPr id="583" name="Google Shape;583;p64"/>
            <p:cNvPicPr preferRelativeResize="0"/>
            <p:nvPr/>
          </p:nvPicPr>
          <p:blipFill rotWithShape="1">
            <a:blip r:embed="rId3">
              <a:alphaModFix/>
            </a:blip>
            <a:srcRect b="0" l="17852" r="1546" t="23605"/>
            <a:stretch/>
          </p:blipFill>
          <p:spPr>
            <a:xfrm rot="-5400000">
              <a:off x="-869000" y="823300"/>
              <a:ext cx="5173975" cy="348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4" name="Google Shape;584;p64"/>
            <p:cNvGrpSpPr/>
            <p:nvPr/>
          </p:nvGrpSpPr>
          <p:grpSpPr>
            <a:xfrm>
              <a:off x="1774800" y="450600"/>
              <a:ext cx="1783075" cy="177800"/>
              <a:chOff x="4561725" y="1146400"/>
              <a:chExt cx="1783075" cy="177800"/>
            </a:xfrm>
          </p:grpSpPr>
          <p:sp>
            <p:nvSpPr>
              <p:cNvPr id="585" name="Google Shape;585;p64"/>
              <p:cNvSpPr/>
              <p:nvPr/>
            </p:nvSpPr>
            <p:spPr>
              <a:xfrm>
                <a:off x="456172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1" y="0"/>
                    </a:moveTo>
                    <a:lnTo>
                      <a:pt x="6853" y="7111"/>
                    </a:lnTo>
                    <a:lnTo>
                      <a:pt x="11396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4"/>
              <p:cNvSpPr/>
              <p:nvPr/>
            </p:nvSpPr>
            <p:spPr>
              <a:xfrm>
                <a:off x="47757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4"/>
              <p:cNvSpPr/>
              <p:nvPr/>
            </p:nvSpPr>
            <p:spPr>
              <a:xfrm>
                <a:off x="49897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4"/>
              <p:cNvSpPr/>
              <p:nvPr/>
            </p:nvSpPr>
            <p:spPr>
              <a:xfrm>
                <a:off x="52037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5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4"/>
              <p:cNvSpPr/>
              <p:nvPr/>
            </p:nvSpPr>
            <p:spPr>
              <a:xfrm>
                <a:off x="5417775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6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4"/>
              <p:cNvSpPr/>
              <p:nvPr/>
            </p:nvSpPr>
            <p:spPr>
              <a:xfrm>
                <a:off x="56318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4"/>
              <p:cNvSpPr/>
              <p:nvPr/>
            </p:nvSpPr>
            <p:spPr>
              <a:xfrm>
                <a:off x="58458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4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4"/>
              <p:cNvSpPr/>
              <p:nvPr/>
            </p:nvSpPr>
            <p:spPr>
              <a:xfrm>
                <a:off x="60598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4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4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" name="Google Shape;44;p44"/>
          <p:cNvGrpSpPr/>
          <p:nvPr/>
        </p:nvGrpSpPr>
        <p:grpSpPr>
          <a:xfrm>
            <a:off x="27863" y="269100"/>
            <a:ext cx="9571008" cy="4796609"/>
            <a:chOff x="27863" y="269100"/>
            <a:chExt cx="9571008" cy="4796609"/>
          </a:xfrm>
        </p:grpSpPr>
        <p:grpSp>
          <p:nvGrpSpPr>
            <p:cNvPr id="45" name="Google Shape;45;p44"/>
            <p:cNvGrpSpPr/>
            <p:nvPr/>
          </p:nvGrpSpPr>
          <p:grpSpPr>
            <a:xfrm>
              <a:off x="27863" y="269100"/>
              <a:ext cx="1370725" cy="540800"/>
              <a:chOff x="1442275" y="2891575"/>
              <a:chExt cx="1370725" cy="540800"/>
            </a:xfrm>
          </p:grpSpPr>
          <p:sp>
            <p:nvSpPr>
              <p:cNvPr id="46" name="Google Shape;46;p44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4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4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4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4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4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4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4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4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4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4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4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44"/>
            <p:cNvGrpSpPr/>
            <p:nvPr/>
          </p:nvGrpSpPr>
          <p:grpSpPr>
            <a:xfrm>
              <a:off x="7626428" y="4604005"/>
              <a:ext cx="1972443" cy="461704"/>
              <a:chOff x="5000750" y="481775"/>
              <a:chExt cx="1329050" cy="311100"/>
            </a:xfrm>
          </p:grpSpPr>
          <p:sp>
            <p:nvSpPr>
              <p:cNvPr id="61" name="Google Shape;61;p44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6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7"/>
          <p:cNvPicPr preferRelativeResize="0"/>
          <p:nvPr/>
        </p:nvPicPr>
        <p:blipFill rotWithShape="1">
          <a:blip r:embed="rId2">
            <a:alphaModFix/>
          </a:blip>
          <a:srcRect b="0" l="17634" r="0" t="29552"/>
          <a:stretch/>
        </p:blipFill>
        <p:spPr>
          <a:xfrm>
            <a:off x="0" y="0"/>
            <a:ext cx="5410202" cy="22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67"/>
          <p:cNvGrpSpPr/>
          <p:nvPr/>
        </p:nvGrpSpPr>
        <p:grpSpPr>
          <a:xfrm>
            <a:off x="7667325" y="4361975"/>
            <a:ext cx="1262525" cy="484050"/>
            <a:chOff x="1350325" y="970000"/>
            <a:chExt cx="1262525" cy="484050"/>
          </a:xfrm>
        </p:grpSpPr>
        <p:sp>
          <p:nvSpPr>
            <p:cNvPr id="600" name="Google Shape;600;p67"/>
            <p:cNvSpPr/>
            <p:nvPr/>
          </p:nvSpPr>
          <p:spPr>
            <a:xfrm>
              <a:off x="1804000" y="1401425"/>
              <a:ext cx="808850" cy="52625"/>
            </a:xfrm>
            <a:custGeom>
              <a:rect b="b" l="l" r="r" t="t"/>
              <a:pathLst>
                <a:path extrusionOk="0" h="2105" w="32354">
                  <a:moveTo>
                    <a:pt x="1053" y="1"/>
                  </a:moveTo>
                  <a:cubicBezTo>
                    <a:pt x="473" y="1"/>
                    <a:pt x="1" y="471"/>
                    <a:pt x="1" y="1052"/>
                  </a:cubicBezTo>
                  <a:cubicBezTo>
                    <a:pt x="1" y="1633"/>
                    <a:pt x="473" y="2105"/>
                    <a:pt x="1053" y="2105"/>
                  </a:cubicBezTo>
                  <a:cubicBezTo>
                    <a:pt x="1637" y="2105"/>
                    <a:pt x="2109" y="1633"/>
                    <a:pt x="2109" y="1052"/>
                  </a:cubicBezTo>
                  <a:cubicBezTo>
                    <a:pt x="2109" y="471"/>
                    <a:pt x="1637" y="1"/>
                    <a:pt x="1053" y="1"/>
                  </a:cubicBezTo>
                  <a:close/>
                  <a:moveTo>
                    <a:pt x="7105" y="1"/>
                  </a:moveTo>
                  <a:cubicBezTo>
                    <a:pt x="6524" y="1"/>
                    <a:pt x="6052" y="471"/>
                    <a:pt x="6054" y="1052"/>
                  </a:cubicBezTo>
                  <a:cubicBezTo>
                    <a:pt x="6054" y="1633"/>
                    <a:pt x="6526" y="2105"/>
                    <a:pt x="7105" y="2105"/>
                  </a:cubicBezTo>
                  <a:cubicBezTo>
                    <a:pt x="7686" y="2105"/>
                    <a:pt x="8158" y="1633"/>
                    <a:pt x="8158" y="1052"/>
                  </a:cubicBezTo>
                  <a:cubicBezTo>
                    <a:pt x="8158" y="471"/>
                    <a:pt x="7686" y="1"/>
                    <a:pt x="7105" y="1"/>
                  </a:cubicBezTo>
                  <a:close/>
                  <a:moveTo>
                    <a:pt x="13153" y="1"/>
                  </a:moveTo>
                  <a:cubicBezTo>
                    <a:pt x="12572" y="1"/>
                    <a:pt x="12101" y="471"/>
                    <a:pt x="12101" y="1052"/>
                  </a:cubicBezTo>
                  <a:cubicBezTo>
                    <a:pt x="12101" y="1633"/>
                    <a:pt x="12572" y="2105"/>
                    <a:pt x="13153" y="2105"/>
                  </a:cubicBezTo>
                  <a:cubicBezTo>
                    <a:pt x="13734" y="2105"/>
                    <a:pt x="14204" y="1633"/>
                    <a:pt x="14204" y="1052"/>
                  </a:cubicBezTo>
                  <a:cubicBezTo>
                    <a:pt x="14204" y="471"/>
                    <a:pt x="13732" y="1"/>
                    <a:pt x="13153" y="1"/>
                  </a:cubicBezTo>
                  <a:close/>
                  <a:moveTo>
                    <a:pt x="19204" y="1"/>
                  </a:moveTo>
                  <a:cubicBezTo>
                    <a:pt x="18624" y="1"/>
                    <a:pt x="18153" y="471"/>
                    <a:pt x="18153" y="1052"/>
                  </a:cubicBezTo>
                  <a:cubicBezTo>
                    <a:pt x="18153" y="1633"/>
                    <a:pt x="18624" y="2105"/>
                    <a:pt x="19204" y="2105"/>
                  </a:cubicBezTo>
                  <a:cubicBezTo>
                    <a:pt x="19785" y="2105"/>
                    <a:pt x="20256" y="1633"/>
                    <a:pt x="20256" y="1052"/>
                  </a:cubicBezTo>
                  <a:cubicBezTo>
                    <a:pt x="20256" y="471"/>
                    <a:pt x="19785" y="1"/>
                    <a:pt x="19204" y="1"/>
                  </a:cubicBezTo>
                  <a:close/>
                  <a:moveTo>
                    <a:pt x="25253" y="1"/>
                  </a:moveTo>
                  <a:cubicBezTo>
                    <a:pt x="24672" y="1"/>
                    <a:pt x="24201" y="471"/>
                    <a:pt x="24201" y="1052"/>
                  </a:cubicBezTo>
                  <a:cubicBezTo>
                    <a:pt x="24201" y="1633"/>
                    <a:pt x="24672" y="2105"/>
                    <a:pt x="25253" y="2105"/>
                  </a:cubicBezTo>
                  <a:cubicBezTo>
                    <a:pt x="25833" y="2105"/>
                    <a:pt x="26304" y="1633"/>
                    <a:pt x="26304" y="1052"/>
                  </a:cubicBezTo>
                  <a:cubicBezTo>
                    <a:pt x="26304" y="471"/>
                    <a:pt x="25833" y="1"/>
                    <a:pt x="25253" y="1"/>
                  </a:cubicBezTo>
                  <a:close/>
                  <a:moveTo>
                    <a:pt x="31302" y="1"/>
                  </a:moveTo>
                  <a:cubicBezTo>
                    <a:pt x="30723" y="1"/>
                    <a:pt x="30248" y="471"/>
                    <a:pt x="30248" y="1052"/>
                  </a:cubicBezTo>
                  <a:cubicBezTo>
                    <a:pt x="30248" y="1633"/>
                    <a:pt x="30723" y="2105"/>
                    <a:pt x="31302" y="2105"/>
                  </a:cubicBezTo>
                  <a:cubicBezTo>
                    <a:pt x="31881" y="2105"/>
                    <a:pt x="32353" y="1633"/>
                    <a:pt x="32353" y="1052"/>
                  </a:cubicBezTo>
                  <a:cubicBezTo>
                    <a:pt x="32353" y="471"/>
                    <a:pt x="31881" y="1"/>
                    <a:pt x="3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7"/>
            <p:cNvSpPr/>
            <p:nvPr/>
          </p:nvSpPr>
          <p:spPr>
            <a:xfrm>
              <a:off x="1652800" y="1293575"/>
              <a:ext cx="960050" cy="52600"/>
            </a:xfrm>
            <a:custGeom>
              <a:rect b="b" l="l" r="r" t="t"/>
              <a:pathLst>
                <a:path extrusionOk="0" h="2104" w="38402">
                  <a:moveTo>
                    <a:pt x="1053" y="0"/>
                  </a:moveTo>
                  <a:cubicBezTo>
                    <a:pt x="472" y="0"/>
                    <a:pt x="1" y="472"/>
                    <a:pt x="2" y="1051"/>
                  </a:cubicBezTo>
                  <a:cubicBezTo>
                    <a:pt x="2" y="1632"/>
                    <a:pt x="474" y="2104"/>
                    <a:pt x="1053" y="2104"/>
                  </a:cubicBezTo>
                  <a:cubicBezTo>
                    <a:pt x="1634" y="2104"/>
                    <a:pt x="2106" y="1632"/>
                    <a:pt x="2106" y="1051"/>
                  </a:cubicBezTo>
                  <a:cubicBezTo>
                    <a:pt x="2106" y="471"/>
                    <a:pt x="1634" y="0"/>
                    <a:pt x="1053" y="0"/>
                  </a:cubicBezTo>
                  <a:close/>
                  <a:moveTo>
                    <a:pt x="7105" y="0"/>
                  </a:moveTo>
                  <a:cubicBezTo>
                    <a:pt x="6525" y="0"/>
                    <a:pt x="6053" y="472"/>
                    <a:pt x="6052" y="1051"/>
                  </a:cubicBezTo>
                  <a:cubicBezTo>
                    <a:pt x="6052" y="1632"/>
                    <a:pt x="6525" y="2104"/>
                    <a:pt x="7105" y="2104"/>
                  </a:cubicBezTo>
                  <a:cubicBezTo>
                    <a:pt x="7685" y="2104"/>
                    <a:pt x="8157" y="1632"/>
                    <a:pt x="8157" y="1051"/>
                  </a:cubicBezTo>
                  <a:cubicBezTo>
                    <a:pt x="8157" y="471"/>
                    <a:pt x="7685" y="0"/>
                    <a:pt x="7105" y="0"/>
                  </a:cubicBezTo>
                  <a:close/>
                  <a:moveTo>
                    <a:pt x="13153" y="0"/>
                  </a:moveTo>
                  <a:cubicBezTo>
                    <a:pt x="12572" y="0"/>
                    <a:pt x="12100" y="472"/>
                    <a:pt x="12102" y="1051"/>
                  </a:cubicBezTo>
                  <a:cubicBezTo>
                    <a:pt x="12102" y="1632"/>
                    <a:pt x="12574" y="2104"/>
                    <a:pt x="13153" y="2104"/>
                  </a:cubicBezTo>
                  <a:cubicBezTo>
                    <a:pt x="13734" y="2104"/>
                    <a:pt x="14206" y="1632"/>
                    <a:pt x="14206" y="1051"/>
                  </a:cubicBezTo>
                  <a:cubicBezTo>
                    <a:pt x="14206" y="471"/>
                    <a:pt x="13734" y="0"/>
                    <a:pt x="13153" y="0"/>
                  </a:cubicBezTo>
                  <a:close/>
                  <a:moveTo>
                    <a:pt x="19201" y="0"/>
                  </a:moveTo>
                  <a:cubicBezTo>
                    <a:pt x="18620" y="0"/>
                    <a:pt x="18149" y="472"/>
                    <a:pt x="18149" y="1051"/>
                  </a:cubicBezTo>
                  <a:cubicBezTo>
                    <a:pt x="18149" y="1632"/>
                    <a:pt x="18620" y="2104"/>
                    <a:pt x="19201" y="2104"/>
                  </a:cubicBezTo>
                  <a:cubicBezTo>
                    <a:pt x="19782" y="2104"/>
                    <a:pt x="20252" y="1632"/>
                    <a:pt x="20252" y="1051"/>
                  </a:cubicBezTo>
                  <a:cubicBezTo>
                    <a:pt x="20252" y="471"/>
                    <a:pt x="19780" y="0"/>
                    <a:pt x="19201" y="0"/>
                  </a:cubicBezTo>
                  <a:close/>
                  <a:moveTo>
                    <a:pt x="25252" y="0"/>
                  </a:moveTo>
                  <a:cubicBezTo>
                    <a:pt x="24672" y="0"/>
                    <a:pt x="24201" y="472"/>
                    <a:pt x="24201" y="1051"/>
                  </a:cubicBezTo>
                  <a:cubicBezTo>
                    <a:pt x="24201" y="1632"/>
                    <a:pt x="24672" y="2104"/>
                    <a:pt x="25252" y="2104"/>
                  </a:cubicBezTo>
                  <a:cubicBezTo>
                    <a:pt x="25833" y="2104"/>
                    <a:pt x="26304" y="1632"/>
                    <a:pt x="26304" y="1051"/>
                  </a:cubicBezTo>
                  <a:cubicBezTo>
                    <a:pt x="26304" y="471"/>
                    <a:pt x="25833" y="0"/>
                    <a:pt x="25252" y="0"/>
                  </a:cubicBezTo>
                  <a:close/>
                  <a:moveTo>
                    <a:pt x="31301" y="0"/>
                  </a:moveTo>
                  <a:cubicBezTo>
                    <a:pt x="30720" y="0"/>
                    <a:pt x="30249" y="472"/>
                    <a:pt x="30249" y="1051"/>
                  </a:cubicBezTo>
                  <a:cubicBezTo>
                    <a:pt x="30249" y="1632"/>
                    <a:pt x="30720" y="2104"/>
                    <a:pt x="31301" y="2104"/>
                  </a:cubicBezTo>
                  <a:cubicBezTo>
                    <a:pt x="31881" y="2104"/>
                    <a:pt x="32352" y="1632"/>
                    <a:pt x="32352" y="1051"/>
                  </a:cubicBezTo>
                  <a:cubicBezTo>
                    <a:pt x="32352" y="471"/>
                    <a:pt x="31881" y="0"/>
                    <a:pt x="31301" y="0"/>
                  </a:cubicBezTo>
                  <a:close/>
                  <a:moveTo>
                    <a:pt x="37350" y="0"/>
                  </a:moveTo>
                  <a:cubicBezTo>
                    <a:pt x="36767" y="0"/>
                    <a:pt x="36296" y="472"/>
                    <a:pt x="36296" y="1051"/>
                  </a:cubicBezTo>
                  <a:cubicBezTo>
                    <a:pt x="36296" y="1632"/>
                    <a:pt x="36769" y="2104"/>
                    <a:pt x="37350" y="2104"/>
                  </a:cubicBezTo>
                  <a:cubicBezTo>
                    <a:pt x="37929" y="2104"/>
                    <a:pt x="38401" y="1632"/>
                    <a:pt x="38401" y="1051"/>
                  </a:cubicBezTo>
                  <a:cubicBezTo>
                    <a:pt x="38401" y="471"/>
                    <a:pt x="37929" y="0"/>
                    <a:pt x="37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7"/>
            <p:cNvSpPr/>
            <p:nvPr/>
          </p:nvSpPr>
          <p:spPr>
            <a:xfrm>
              <a:off x="1501625" y="1185725"/>
              <a:ext cx="1111225" cy="52600"/>
            </a:xfrm>
            <a:custGeom>
              <a:rect b="b" l="l" r="r" t="t"/>
              <a:pathLst>
                <a:path extrusionOk="0" h="2104" w="44449">
                  <a:moveTo>
                    <a:pt x="1053" y="0"/>
                  </a:moveTo>
                  <a:cubicBezTo>
                    <a:pt x="472" y="0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2"/>
                    <a:pt x="1632" y="0"/>
                    <a:pt x="1053" y="0"/>
                  </a:cubicBezTo>
                  <a:close/>
                  <a:moveTo>
                    <a:pt x="7100" y="0"/>
                  </a:moveTo>
                  <a:cubicBezTo>
                    <a:pt x="6519" y="0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2"/>
                    <a:pt x="7681" y="0"/>
                    <a:pt x="7100" y="0"/>
                  </a:cubicBezTo>
                  <a:close/>
                  <a:moveTo>
                    <a:pt x="13152" y="0"/>
                  </a:moveTo>
                  <a:cubicBezTo>
                    <a:pt x="12572" y="0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2"/>
                    <a:pt x="13732" y="0"/>
                    <a:pt x="13152" y="0"/>
                  </a:cubicBezTo>
                  <a:close/>
                  <a:moveTo>
                    <a:pt x="19200" y="0"/>
                  </a:moveTo>
                  <a:cubicBezTo>
                    <a:pt x="18619" y="0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2"/>
                    <a:pt x="19781" y="0"/>
                    <a:pt x="19200" y="0"/>
                  </a:cubicBezTo>
                  <a:close/>
                  <a:moveTo>
                    <a:pt x="25248" y="0"/>
                  </a:moveTo>
                  <a:cubicBezTo>
                    <a:pt x="24667" y="0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2"/>
                    <a:pt x="25827" y="0"/>
                    <a:pt x="25248" y="0"/>
                  </a:cubicBezTo>
                  <a:close/>
                  <a:moveTo>
                    <a:pt x="31299" y="0"/>
                  </a:moveTo>
                  <a:cubicBezTo>
                    <a:pt x="30719" y="0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2"/>
                    <a:pt x="31880" y="0"/>
                    <a:pt x="31299" y="0"/>
                  </a:cubicBezTo>
                  <a:close/>
                  <a:moveTo>
                    <a:pt x="37348" y="0"/>
                  </a:moveTo>
                  <a:cubicBezTo>
                    <a:pt x="36767" y="0"/>
                    <a:pt x="36296" y="471"/>
                    <a:pt x="36296" y="1053"/>
                  </a:cubicBezTo>
                  <a:cubicBezTo>
                    <a:pt x="36296" y="1633"/>
                    <a:pt x="36767" y="2104"/>
                    <a:pt x="37348" y="2104"/>
                  </a:cubicBezTo>
                  <a:cubicBezTo>
                    <a:pt x="37928" y="2104"/>
                    <a:pt x="38399" y="1633"/>
                    <a:pt x="38399" y="1053"/>
                  </a:cubicBezTo>
                  <a:cubicBezTo>
                    <a:pt x="38399" y="472"/>
                    <a:pt x="37928" y="0"/>
                    <a:pt x="37348" y="0"/>
                  </a:cubicBezTo>
                  <a:close/>
                  <a:moveTo>
                    <a:pt x="43397" y="0"/>
                  </a:moveTo>
                  <a:cubicBezTo>
                    <a:pt x="42814" y="0"/>
                    <a:pt x="42343" y="471"/>
                    <a:pt x="42343" y="1053"/>
                  </a:cubicBezTo>
                  <a:cubicBezTo>
                    <a:pt x="42343" y="1633"/>
                    <a:pt x="42816" y="2104"/>
                    <a:pt x="43397" y="2104"/>
                  </a:cubicBezTo>
                  <a:cubicBezTo>
                    <a:pt x="43981" y="2104"/>
                    <a:pt x="44448" y="1633"/>
                    <a:pt x="44448" y="1053"/>
                  </a:cubicBezTo>
                  <a:cubicBezTo>
                    <a:pt x="44448" y="472"/>
                    <a:pt x="43981" y="0"/>
                    <a:pt x="4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7"/>
            <p:cNvSpPr/>
            <p:nvPr/>
          </p:nvSpPr>
          <p:spPr>
            <a:xfrm>
              <a:off x="1501625" y="1077875"/>
              <a:ext cx="960000" cy="52625"/>
            </a:xfrm>
            <a:custGeom>
              <a:rect b="b" l="l" r="r" t="t"/>
              <a:pathLst>
                <a:path extrusionOk="0" h="2105" w="38400">
                  <a:moveTo>
                    <a:pt x="1053" y="1"/>
                  </a:moveTo>
                  <a:cubicBezTo>
                    <a:pt x="472" y="1"/>
                    <a:pt x="0" y="471"/>
                    <a:pt x="0" y="1052"/>
                  </a:cubicBezTo>
                  <a:cubicBezTo>
                    <a:pt x="0" y="1632"/>
                    <a:pt x="472" y="2104"/>
                    <a:pt x="1053" y="2104"/>
                  </a:cubicBezTo>
                  <a:cubicBezTo>
                    <a:pt x="1632" y="2104"/>
                    <a:pt x="2104" y="1632"/>
                    <a:pt x="2104" y="1052"/>
                  </a:cubicBezTo>
                  <a:cubicBezTo>
                    <a:pt x="2104" y="471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2"/>
                  </a:cubicBezTo>
                  <a:cubicBezTo>
                    <a:pt x="6049" y="1632"/>
                    <a:pt x="6521" y="2104"/>
                    <a:pt x="7100" y="2104"/>
                  </a:cubicBezTo>
                  <a:cubicBezTo>
                    <a:pt x="7681" y="2104"/>
                    <a:pt x="8153" y="1632"/>
                    <a:pt x="8153" y="1052"/>
                  </a:cubicBezTo>
                  <a:cubicBezTo>
                    <a:pt x="8153" y="471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2"/>
                  </a:cubicBezTo>
                  <a:cubicBezTo>
                    <a:pt x="12099" y="1632"/>
                    <a:pt x="12572" y="2104"/>
                    <a:pt x="13152" y="2104"/>
                  </a:cubicBezTo>
                  <a:cubicBezTo>
                    <a:pt x="13732" y="2104"/>
                    <a:pt x="14199" y="1632"/>
                    <a:pt x="14199" y="1052"/>
                  </a:cubicBezTo>
                  <a:cubicBezTo>
                    <a:pt x="14199" y="471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2"/>
                  </a:cubicBezTo>
                  <a:cubicBezTo>
                    <a:pt x="18149" y="1632"/>
                    <a:pt x="18621" y="2104"/>
                    <a:pt x="19200" y="2104"/>
                  </a:cubicBezTo>
                  <a:cubicBezTo>
                    <a:pt x="19781" y="2104"/>
                    <a:pt x="20253" y="1632"/>
                    <a:pt x="20253" y="1052"/>
                  </a:cubicBezTo>
                  <a:cubicBezTo>
                    <a:pt x="20253" y="471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2"/>
                  </a:cubicBezTo>
                  <a:cubicBezTo>
                    <a:pt x="24196" y="1632"/>
                    <a:pt x="24667" y="2104"/>
                    <a:pt x="25248" y="2104"/>
                  </a:cubicBezTo>
                  <a:cubicBezTo>
                    <a:pt x="25829" y="2104"/>
                    <a:pt x="26299" y="1632"/>
                    <a:pt x="26299" y="1052"/>
                  </a:cubicBezTo>
                  <a:cubicBezTo>
                    <a:pt x="26299" y="471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2"/>
                  </a:cubicBezTo>
                  <a:cubicBezTo>
                    <a:pt x="30248" y="1632"/>
                    <a:pt x="30719" y="2104"/>
                    <a:pt x="31299" y="2104"/>
                  </a:cubicBezTo>
                  <a:cubicBezTo>
                    <a:pt x="31880" y="2104"/>
                    <a:pt x="32351" y="1632"/>
                    <a:pt x="32351" y="1052"/>
                  </a:cubicBezTo>
                  <a:cubicBezTo>
                    <a:pt x="32351" y="471"/>
                    <a:pt x="31880" y="1"/>
                    <a:pt x="31299" y="1"/>
                  </a:cubicBezTo>
                  <a:close/>
                  <a:moveTo>
                    <a:pt x="37348" y="1"/>
                  </a:moveTo>
                  <a:cubicBezTo>
                    <a:pt x="36767" y="1"/>
                    <a:pt x="36296" y="471"/>
                    <a:pt x="36296" y="1052"/>
                  </a:cubicBezTo>
                  <a:cubicBezTo>
                    <a:pt x="36296" y="1632"/>
                    <a:pt x="36767" y="2104"/>
                    <a:pt x="37348" y="2104"/>
                  </a:cubicBezTo>
                  <a:cubicBezTo>
                    <a:pt x="37928" y="2104"/>
                    <a:pt x="38399" y="1632"/>
                    <a:pt x="38399" y="1052"/>
                  </a:cubicBezTo>
                  <a:cubicBezTo>
                    <a:pt x="38399" y="471"/>
                    <a:pt x="37928" y="1"/>
                    <a:pt x="37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7"/>
            <p:cNvSpPr/>
            <p:nvPr/>
          </p:nvSpPr>
          <p:spPr>
            <a:xfrm>
              <a:off x="1350325" y="1077825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0"/>
                  </a:moveTo>
                  <a:cubicBezTo>
                    <a:pt x="778" y="0"/>
                    <a:pt x="505" y="115"/>
                    <a:pt x="311" y="308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2"/>
                    <a:pt x="113" y="1602"/>
                    <a:pt x="311" y="1798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8"/>
                  </a:cubicBezTo>
                  <a:cubicBezTo>
                    <a:pt x="2187" y="1407"/>
                    <a:pt x="2187" y="699"/>
                    <a:pt x="1796" y="308"/>
                  </a:cubicBezTo>
                  <a:cubicBezTo>
                    <a:pt x="1604" y="113"/>
                    <a:pt x="132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7"/>
            <p:cNvSpPr/>
            <p:nvPr/>
          </p:nvSpPr>
          <p:spPr>
            <a:xfrm>
              <a:off x="1501625" y="970025"/>
              <a:ext cx="808800" cy="52625"/>
            </a:xfrm>
            <a:custGeom>
              <a:rect b="b" l="l" r="r" t="t"/>
              <a:pathLst>
                <a:path extrusionOk="0" h="2105" w="32352">
                  <a:moveTo>
                    <a:pt x="1053" y="1"/>
                  </a:moveTo>
                  <a:cubicBezTo>
                    <a:pt x="472" y="1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3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3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3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3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3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3"/>
                    <a:pt x="31880" y="1"/>
                    <a:pt x="3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7"/>
            <p:cNvSpPr/>
            <p:nvPr/>
          </p:nvSpPr>
          <p:spPr>
            <a:xfrm>
              <a:off x="1350325" y="970000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1"/>
                  </a:moveTo>
                  <a:cubicBezTo>
                    <a:pt x="778" y="1"/>
                    <a:pt x="505" y="115"/>
                    <a:pt x="311" y="307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0"/>
                    <a:pt x="113" y="1600"/>
                    <a:pt x="311" y="1799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9"/>
                  </a:cubicBezTo>
                  <a:cubicBezTo>
                    <a:pt x="2187" y="1407"/>
                    <a:pt x="2187" y="701"/>
                    <a:pt x="1796" y="307"/>
                  </a:cubicBezTo>
                  <a:cubicBezTo>
                    <a:pt x="1604" y="115"/>
                    <a:pt x="1329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67"/>
          <p:cNvGrpSpPr/>
          <p:nvPr/>
        </p:nvGrpSpPr>
        <p:grpSpPr>
          <a:xfrm>
            <a:off x="6647700" y="4034400"/>
            <a:ext cx="1783075" cy="177800"/>
            <a:chOff x="4561725" y="1146400"/>
            <a:chExt cx="1783075" cy="177800"/>
          </a:xfrm>
        </p:grpSpPr>
        <p:sp>
          <p:nvSpPr>
            <p:cNvPr id="608" name="Google Shape;608;p6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7"/>
            <p:cNvSpPr/>
            <p:nvPr/>
          </p:nvSpPr>
          <p:spPr>
            <a:xfrm>
              <a:off x="5417775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6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7"/>
            <p:cNvSpPr/>
            <p:nvPr/>
          </p:nvSpPr>
          <p:spPr>
            <a:xfrm>
              <a:off x="56318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7"/>
            <p:cNvSpPr/>
            <p:nvPr/>
          </p:nvSpPr>
          <p:spPr>
            <a:xfrm>
              <a:off x="58458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4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7"/>
            <p:cNvSpPr/>
            <p:nvPr/>
          </p:nvSpPr>
          <p:spPr>
            <a:xfrm>
              <a:off x="60598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4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68"/>
          <p:cNvGrpSpPr/>
          <p:nvPr/>
        </p:nvGrpSpPr>
        <p:grpSpPr>
          <a:xfrm>
            <a:off x="128509" y="127582"/>
            <a:ext cx="9015494" cy="5055071"/>
            <a:chOff x="128509" y="127582"/>
            <a:chExt cx="9015494" cy="5055071"/>
          </a:xfrm>
        </p:grpSpPr>
        <p:pic>
          <p:nvPicPr>
            <p:cNvPr id="618" name="Google Shape;618;p68"/>
            <p:cNvPicPr preferRelativeResize="0"/>
            <p:nvPr/>
          </p:nvPicPr>
          <p:blipFill rotWithShape="1">
            <a:blip r:embed="rId2">
              <a:alphaModFix/>
            </a:blip>
            <a:srcRect b="0" l="49862" r="0" t="39939"/>
            <a:stretch/>
          </p:blipFill>
          <p:spPr>
            <a:xfrm rot="10800000">
              <a:off x="4712177" y="2735578"/>
              <a:ext cx="4431826" cy="2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9" name="Google Shape;619;p68"/>
            <p:cNvGrpSpPr/>
            <p:nvPr/>
          </p:nvGrpSpPr>
          <p:grpSpPr>
            <a:xfrm>
              <a:off x="128509" y="127582"/>
              <a:ext cx="3570454" cy="823838"/>
              <a:chOff x="1492450" y="1911750"/>
              <a:chExt cx="2360475" cy="544650"/>
            </a:xfrm>
          </p:grpSpPr>
          <p:sp>
            <p:nvSpPr>
              <p:cNvPr id="620" name="Google Shape;620;p68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8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8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8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8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68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8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8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8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8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8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8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8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8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8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8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8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8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8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8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8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8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8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8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8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8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8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8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8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2" type="title"/>
          </p:nvPr>
        </p:nvSpPr>
        <p:spPr>
          <a:xfrm>
            <a:off x="1576638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45"/>
          <p:cNvSpPr txBox="1"/>
          <p:nvPr>
            <p:ph idx="3" type="title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45"/>
          <p:cNvSpPr txBox="1"/>
          <p:nvPr>
            <p:ph idx="4" type="title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45"/>
          <p:cNvSpPr txBox="1"/>
          <p:nvPr>
            <p:ph idx="5" type="title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45"/>
          <p:cNvSpPr txBox="1"/>
          <p:nvPr>
            <p:ph idx="6" type="title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45"/>
          <p:cNvSpPr txBox="1"/>
          <p:nvPr>
            <p:ph idx="7" type="title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45"/>
          <p:cNvSpPr txBox="1"/>
          <p:nvPr>
            <p:ph idx="1" type="subTitle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45"/>
          <p:cNvSpPr txBox="1"/>
          <p:nvPr>
            <p:ph idx="8" type="subTitle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45"/>
          <p:cNvSpPr txBox="1"/>
          <p:nvPr>
            <p:ph idx="9" type="subTitle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45"/>
          <p:cNvSpPr txBox="1"/>
          <p:nvPr>
            <p:ph idx="13" type="subTitle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45"/>
          <p:cNvSpPr txBox="1"/>
          <p:nvPr>
            <p:ph idx="14" type="subTitle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45"/>
          <p:cNvSpPr txBox="1"/>
          <p:nvPr>
            <p:ph idx="15" type="subTitle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4" name="Google Shape;84;p45"/>
          <p:cNvGrpSpPr/>
          <p:nvPr/>
        </p:nvGrpSpPr>
        <p:grpSpPr>
          <a:xfrm>
            <a:off x="-328362" y="119913"/>
            <a:ext cx="9395225" cy="4974163"/>
            <a:chOff x="-328362" y="119913"/>
            <a:chExt cx="9395225" cy="4974163"/>
          </a:xfrm>
        </p:grpSpPr>
        <p:grpSp>
          <p:nvGrpSpPr>
            <p:cNvPr id="85" name="Google Shape;85;p45"/>
            <p:cNvGrpSpPr/>
            <p:nvPr/>
          </p:nvGrpSpPr>
          <p:grpSpPr>
            <a:xfrm>
              <a:off x="-328362" y="4604000"/>
              <a:ext cx="2083175" cy="490075"/>
              <a:chOff x="4249200" y="1725050"/>
              <a:chExt cx="2083175" cy="490075"/>
            </a:xfrm>
          </p:grpSpPr>
          <p:sp>
            <p:nvSpPr>
              <p:cNvPr id="86" name="Google Shape;86;p45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5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5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5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5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45"/>
            <p:cNvGrpSpPr/>
            <p:nvPr/>
          </p:nvGrpSpPr>
          <p:grpSpPr>
            <a:xfrm rot="5400000">
              <a:off x="7614300" y="1027825"/>
              <a:ext cx="2360475" cy="544650"/>
              <a:chOff x="1492450" y="1911750"/>
              <a:chExt cx="2360475" cy="544650"/>
            </a:xfrm>
          </p:grpSpPr>
          <p:sp>
            <p:nvSpPr>
              <p:cNvPr id="99" name="Google Shape;99;p45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5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5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5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5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5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5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5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5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5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5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5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5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5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5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5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5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5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5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5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5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5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5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6"/>
          <p:cNvSpPr txBox="1"/>
          <p:nvPr>
            <p:ph idx="1" type="subTitle"/>
          </p:nvPr>
        </p:nvSpPr>
        <p:spPr>
          <a:xfrm>
            <a:off x="983575" y="1987913"/>
            <a:ext cx="40647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46"/>
          <p:cNvSpPr txBox="1"/>
          <p:nvPr>
            <p:ph type="title"/>
          </p:nvPr>
        </p:nvSpPr>
        <p:spPr>
          <a:xfrm>
            <a:off x="983575" y="1209688"/>
            <a:ext cx="40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" name="Google Shape;132;p46"/>
          <p:cNvGrpSpPr/>
          <p:nvPr/>
        </p:nvGrpSpPr>
        <p:grpSpPr>
          <a:xfrm>
            <a:off x="-1577176" y="-155128"/>
            <a:ext cx="10721181" cy="4977916"/>
            <a:chOff x="-1577176" y="-155128"/>
            <a:chExt cx="10721181" cy="4977916"/>
          </a:xfrm>
        </p:grpSpPr>
        <p:grpSp>
          <p:nvGrpSpPr>
            <p:cNvPr id="133" name="Google Shape;133;p46"/>
            <p:cNvGrpSpPr/>
            <p:nvPr/>
          </p:nvGrpSpPr>
          <p:grpSpPr>
            <a:xfrm>
              <a:off x="-1577176" y="-155128"/>
              <a:ext cx="10721181" cy="1389260"/>
              <a:chOff x="1315400" y="393150"/>
              <a:chExt cx="3188550" cy="413175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1315400" y="543550"/>
                <a:ext cx="3188550" cy="262775"/>
              </a:xfrm>
              <a:custGeom>
                <a:rect b="b" l="l" r="r" t="t"/>
                <a:pathLst>
                  <a:path extrusionOk="0" h="10511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1315400" y="505925"/>
                <a:ext cx="3188550" cy="262825"/>
              </a:xfrm>
              <a:custGeom>
                <a:rect b="b" l="l" r="r" t="t"/>
                <a:pathLst>
                  <a:path extrusionOk="0" h="10513" w="127542">
                    <a:moveTo>
                      <a:pt x="71656" y="1"/>
                    </a:moveTo>
                    <a:lnTo>
                      <a:pt x="67050" y="4609"/>
                    </a:lnTo>
                    <a:lnTo>
                      <a:pt x="0" y="4609"/>
                    </a:lnTo>
                    <a:lnTo>
                      <a:pt x="0" y="4741"/>
                    </a:lnTo>
                    <a:lnTo>
                      <a:pt x="67104" y="4741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1315400" y="4683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1"/>
                    </a:lnTo>
                    <a:lnTo>
                      <a:pt x="91810" y="131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1315400" y="4307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1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1315400" y="3931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8"/>
                    </a:lnTo>
                    <a:lnTo>
                      <a:pt x="0" y="4608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46"/>
            <p:cNvGrpSpPr/>
            <p:nvPr/>
          </p:nvGrpSpPr>
          <p:grpSpPr>
            <a:xfrm>
              <a:off x="236825" y="4385213"/>
              <a:ext cx="1622200" cy="437575"/>
              <a:chOff x="3109550" y="3432375"/>
              <a:chExt cx="1622200" cy="437575"/>
            </a:xfrm>
          </p:grpSpPr>
          <p:sp>
            <p:nvSpPr>
              <p:cNvPr id="140" name="Google Shape;140;p46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" name="Google Shape;149;p46"/>
          <p:cNvSpPr/>
          <p:nvPr>
            <p:ph idx="2" type="pic"/>
          </p:nvPr>
        </p:nvSpPr>
        <p:spPr>
          <a:xfrm>
            <a:off x="5373425" y="539500"/>
            <a:ext cx="27870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7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47"/>
          <p:cNvGrpSpPr/>
          <p:nvPr/>
        </p:nvGrpSpPr>
        <p:grpSpPr>
          <a:xfrm>
            <a:off x="84425" y="0"/>
            <a:ext cx="9059570" cy="5041475"/>
            <a:chOff x="84425" y="0"/>
            <a:chExt cx="9059570" cy="5041475"/>
          </a:xfrm>
        </p:grpSpPr>
        <p:pic>
          <p:nvPicPr>
            <p:cNvPr id="153" name="Google Shape;153;p47"/>
            <p:cNvPicPr preferRelativeResize="0"/>
            <p:nvPr/>
          </p:nvPicPr>
          <p:blipFill rotWithShape="1">
            <a:blip r:embed="rId3">
              <a:alphaModFix/>
            </a:blip>
            <a:srcRect b="0" l="45773" r="0" t="28386"/>
            <a:stretch/>
          </p:blipFill>
          <p:spPr>
            <a:xfrm flipH="1">
              <a:off x="4685545" y="0"/>
              <a:ext cx="4458450" cy="4180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47"/>
            <p:cNvGrpSpPr/>
            <p:nvPr/>
          </p:nvGrpSpPr>
          <p:grpSpPr>
            <a:xfrm>
              <a:off x="84425" y="4603900"/>
              <a:ext cx="1622200" cy="437575"/>
              <a:chOff x="3109550" y="3432375"/>
              <a:chExt cx="1622200" cy="437575"/>
            </a:xfrm>
          </p:grpSpPr>
          <p:sp>
            <p:nvSpPr>
              <p:cNvPr id="155" name="Google Shape;155;p47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7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7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7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7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7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47"/>
            <p:cNvGrpSpPr/>
            <p:nvPr/>
          </p:nvGrpSpPr>
          <p:grpSpPr>
            <a:xfrm flipH="1">
              <a:off x="7398975" y="4528925"/>
              <a:ext cx="1031800" cy="150150"/>
              <a:chOff x="3128400" y="1326350"/>
              <a:chExt cx="1031800" cy="150150"/>
            </a:xfrm>
          </p:grpSpPr>
          <p:sp>
            <p:nvSpPr>
              <p:cNvPr id="165" name="Google Shape;165;p47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" name="Google Shape;171;p47"/>
          <p:cNvSpPr txBox="1"/>
          <p:nvPr>
            <p:ph type="title"/>
          </p:nvPr>
        </p:nvSpPr>
        <p:spPr>
          <a:xfrm>
            <a:off x="3833225" y="2360638"/>
            <a:ext cx="33255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47"/>
          <p:cNvSpPr txBox="1"/>
          <p:nvPr>
            <p:ph idx="2" type="title"/>
          </p:nvPr>
        </p:nvSpPr>
        <p:spPr>
          <a:xfrm>
            <a:off x="4947275" y="1263238"/>
            <a:ext cx="10974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7"/>
          <p:cNvSpPr/>
          <p:nvPr>
            <p:ph idx="3" type="pic"/>
          </p:nvPr>
        </p:nvSpPr>
        <p:spPr>
          <a:xfrm>
            <a:off x="713225" y="539500"/>
            <a:ext cx="29673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8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48"/>
          <p:cNvSpPr txBox="1"/>
          <p:nvPr>
            <p:ph idx="1" type="subTitle"/>
          </p:nvPr>
        </p:nvSpPr>
        <p:spPr>
          <a:xfrm>
            <a:off x="4718748" y="2780225"/>
            <a:ext cx="33033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48"/>
          <p:cNvSpPr txBox="1"/>
          <p:nvPr>
            <p:ph idx="2" type="subTitle"/>
          </p:nvPr>
        </p:nvSpPr>
        <p:spPr>
          <a:xfrm>
            <a:off x="1121950" y="2780225"/>
            <a:ext cx="33033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48"/>
          <p:cNvSpPr txBox="1"/>
          <p:nvPr>
            <p:ph idx="3" type="subTitle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0" name="Google Shape;180;p48"/>
          <p:cNvSpPr txBox="1"/>
          <p:nvPr>
            <p:ph idx="4" type="subTitle"/>
          </p:nvPr>
        </p:nvSpPr>
        <p:spPr>
          <a:xfrm>
            <a:off x="4718746" y="2407925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1" name="Google Shape;181;p48"/>
          <p:cNvGrpSpPr/>
          <p:nvPr/>
        </p:nvGrpSpPr>
        <p:grpSpPr>
          <a:xfrm>
            <a:off x="107166" y="282117"/>
            <a:ext cx="9564630" cy="4770320"/>
            <a:chOff x="107166" y="282117"/>
            <a:chExt cx="9564630" cy="4770320"/>
          </a:xfrm>
        </p:grpSpPr>
        <p:grpSp>
          <p:nvGrpSpPr>
            <p:cNvPr id="182" name="Google Shape;182;p48"/>
            <p:cNvGrpSpPr/>
            <p:nvPr/>
          </p:nvGrpSpPr>
          <p:grpSpPr>
            <a:xfrm flipH="1" rot="10800000">
              <a:off x="107166" y="282117"/>
              <a:ext cx="1908356" cy="514763"/>
              <a:chOff x="3109550" y="3432375"/>
              <a:chExt cx="1622200" cy="437575"/>
            </a:xfrm>
          </p:grpSpPr>
          <p:sp>
            <p:nvSpPr>
              <p:cNvPr id="183" name="Google Shape;183;p48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8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8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8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8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8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8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8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8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48"/>
            <p:cNvGrpSpPr/>
            <p:nvPr/>
          </p:nvGrpSpPr>
          <p:grpSpPr>
            <a:xfrm flipH="1" rot="10800000">
              <a:off x="7189757" y="4479738"/>
              <a:ext cx="2482039" cy="572699"/>
              <a:chOff x="1492450" y="1911750"/>
              <a:chExt cx="2360475" cy="544650"/>
            </a:xfrm>
          </p:grpSpPr>
          <p:sp>
            <p:nvSpPr>
              <p:cNvPr id="193" name="Google Shape;193;p48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8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8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8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8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8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8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8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8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8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8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8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8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8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8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8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8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8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8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8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8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8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8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8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8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8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8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8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8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9"/>
          <p:cNvPicPr preferRelativeResize="0"/>
          <p:nvPr/>
        </p:nvPicPr>
        <p:blipFill rotWithShape="1">
          <a:blip r:embed="rId2">
            <a:alphaModFix amt="48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49"/>
          <p:cNvSpPr txBox="1"/>
          <p:nvPr>
            <p:ph idx="1" type="subTitle"/>
          </p:nvPr>
        </p:nvSpPr>
        <p:spPr>
          <a:xfrm>
            <a:off x="713225" y="3284425"/>
            <a:ext cx="28797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49"/>
          <p:cNvSpPr txBox="1"/>
          <p:nvPr>
            <p:ph idx="2" type="subTitle"/>
          </p:nvPr>
        </p:nvSpPr>
        <p:spPr>
          <a:xfrm>
            <a:off x="3132150" y="1659913"/>
            <a:ext cx="2879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49"/>
          <p:cNvSpPr txBox="1"/>
          <p:nvPr>
            <p:ph idx="3" type="subTitle"/>
          </p:nvPr>
        </p:nvSpPr>
        <p:spPr>
          <a:xfrm>
            <a:off x="5544301" y="3284425"/>
            <a:ext cx="28797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49"/>
          <p:cNvSpPr txBox="1"/>
          <p:nvPr>
            <p:ph idx="4" type="subTitle"/>
          </p:nvPr>
        </p:nvSpPr>
        <p:spPr>
          <a:xfrm>
            <a:off x="713225" y="290852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49"/>
          <p:cNvSpPr txBox="1"/>
          <p:nvPr>
            <p:ph idx="5" type="subTitle"/>
          </p:nvPr>
        </p:nvSpPr>
        <p:spPr>
          <a:xfrm>
            <a:off x="3132142" y="1284013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49"/>
          <p:cNvSpPr txBox="1"/>
          <p:nvPr>
            <p:ph idx="6" type="subTitle"/>
          </p:nvPr>
        </p:nvSpPr>
        <p:spPr>
          <a:xfrm>
            <a:off x="5544301" y="290852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1" name="Google Shape;231;p49"/>
          <p:cNvGrpSpPr/>
          <p:nvPr/>
        </p:nvGrpSpPr>
        <p:grpSpPr>
          <a:xfrm>
            <a:off x="143489" y="80244"/>
            <a:ext cx="9641927" cy="5227916"/>
            <a:chOff x="143489" y="80244"/>
            <a:chExt cx="9641927" cy="5227916"/>
          </a:xfrm>
        </p:grpSpPr>
        <p:grpSp>
          <p:nvGrpSpPr>
            <p:cNvPr id="232" name="Google Shape;232;p49"/>
            <p:cNvGrpSpPr/>
            <p:nvPr/>
          </p:nvGrpSpPr>
          <p:grpSpPr>
            <a:xfrm>
              <a:off x="7076137" y="80244"/>
              <a:ext cx="2709279" cy="326669"/>
              <a:chOff x="4285100" y="1725050"/>
              <a:chExt cx="1548425" cy="186700"/>
            </a:xfrm>
          </p:grpSpPr>
          <p:sp>
            <p:nvSpPr>
              <p:cNvPr id="233" name="Google Shape;233;p49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49"/>
            <p:cNvGrpSpPr/>
            <p:nvPr/>
          </p:nvGrpSpPr>
          <p:grpSpPr>
            <a:xfrm rot="-5400000">
              <a:off x="-923193" y="3790872"/>
              <a:ext cx="2583970" cy="450606"/>
              <a:chOff x="4249200" y="1851850"/>
              <a:chExt cx="2083175" cy="363275"/>
            </a:xfrm>
          </p:grpSpPr>
          <p:sp>
            <p:nvSpPr>
              <p:cNvPr id="239" name="Google Shape;239;p49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49"/>
            <p:cNvSpPr/>
            <p:nvPr/>
          </p:nvSpPr>
          <p:spPr>
            <a:xfrm>
              <a:off x="397325" y="307985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0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1325963" y="1672700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2" type="subTitle"/>
          </p:nvPr>
        </p:nvSpPr>
        <p:spPr>
          <a:xfrm>
            <a:off x="5047835" y="1672700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3" type="subTitle"/>
          </p:nvPr>
        </p:nvSpPr>
        <p:spPr>
          <a:xfrm>
            <a:off x="1325963" y="3333275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50"/>
          <p:cNvSpPr txBox="1"/>
          <p:nvPr>
            <p:ph idx="4" type="subTitle"/>
          </p:nvPr>
        </p:nvSpPr>
        <p:spPr>
          <a:xfrm>
            <a:off x="5047834" y="3333275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50"/>
          <p:cNvSpPr txBox="1"/>
          <p:nvPr>
            <p:ph idx="5" type="subTitle"/>
          </p:nvPr>
        </p:nvSpPr>
        <p:spPr>
          <a:xfrm>
            <a:off x="1325963" y="137935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50"/>
          <p:cNvSpPr txBox="1"/>
          <p:nvPr>
            <p:ph idx="6" type="subTitle"/>
          </p:nvPr>
        </p:nvSpPr>
        <p:spPr>
          <a:xfrm>
            <a:off x="1325963" y="304000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50"/>
          <p:cNvSpPr txBox="1"/>
          <p:nvPr>
            <p:ph idx="7" type="subTitle"/>
          </p:nvPr>
        </p:nvSpPr>
        <p:spPr>
          <a:xfrm>
            <a:off x="5047809" y="137935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8" type="subTitle"/>
          </p:nvPr>
        </p:nvSpPr>
        <p:spPr>
          <a:xfrm>
            <a:off x="5047809" y="304000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8" name="Google Shape;258;p50"/>
          <p:cNvGrpSpPr/>
          <p:nvPr/>
        </p:nvGrpSpPr>
        <p:grpSpPr>
          <a:xfrm>
            <a:off x="-705407" y="95075"/>
            <a:ext cx="9742732" cy="4946500"/>
            <a:chOff x="-705407" y="95075"/>
            <a:chExt cx="9742732" cy="4946500"/>
          </a:xfrm>
        </p:grpSpPr>
        <p:grpSp>
          <p:nvGrpSpPr>
            <p:cNvPr id="259" name="Google Shape;259;p50"/>
            <p:cNvGrpSpPr/>
            <p:nvPr/>
          </p:nvGrpSpPr>
          <p:grpSpPr>
            <a:xfrm>
              <a:off x="-705407" y="95075"/>
              <a:ext cx="2837246" cy="444419"/>
              <a:chOff x="4355200" y="2754425"/>
              <a:chExt cx="1977175" cy="309700"/>
            </a:xfrm>
          </p:grpSpPr>
          <p:sp>
            <p:nvSpPr>
              <p:cNvPr id="260" name="Google Shape;260;p50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0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50"/>
            <p:cNvGrpSpPr/>
            <p:nvPr/>
          </p:nvGrpSpPr>
          <p:grpSpPr>
            <a:xfrm flipH="1">
              <a:off x="7415125" y="4604000"/>
              <a:ext cx="1622200" cy="437575"/>
              <a:chOff x="3109550" y="3432375"/>
              <a:chExt cx="1622200" cy="437575"/>
            </a:xfrm>
          </p:grpSpPr>
          <p:sp>
            <p:nvSpPr>
              <p:cNvPr id="270" name="Google Shape;270;p50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0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" name="Google Shape;282;p51"/>
          <p:cNvSpPr txBox="1"/>
          <p:nvPr>
            <p:ph idx="1" type="subTitle"/>
          </p:nvPr>
        </p:nvSpPr>
        <p:spPr>
          <a:xfrm>
            <a:off x="720000" y="1847318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51"/>
          <p:cNvSpPr txBox="1"/>
          <p:nvPr>
            <p:ph idx="2" type="subTitle"/>
          </p:nvPr>
        </p:nvSpPr>
        <p:spPr>
          <a:xfrm>
            <a:off x="3334906" y="1847300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4" name="Google Shape;284;p51"/>
          <p:cNvSpPr txBox="1"/>
          <p:nvPr>
            <p:ph idx="3" type="subTitle"/>
          </p:nvPr>
        </p:nvSpPr>
        <p:spPr>
          <a:xfrm>
            <a:off x="720000" y="3407350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5" name="Google Shape;285;p51"/>
          <p:cNvSpPr txBox="1"/>
          <p:nvPr>
            <p:ph idx="4" type="subTitle"/>
          </p:nvPr>
        </p:nvSpPr>
        <p:spPr>
          <a:xfrm>
            <a:off x="3334910" y="3407346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6" name="Google Shape;286;p51"/>
          <p:cNvSpPr txBox="1"/>
          <p:nvPr>
            <p:ph idx="5" type="subTitle"/>
          </p:nvPr>
        </p:nvSpPr>
        <p:spPr>
          <a:xfrm>
            <a:off x="5954304" y="1847300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p51"/>
          <p:cNvSpPr txBox="1"/>
          <p:nvPr>
            <p:ph idx="6" type="subTitle"/>
          </p:nvPr>
        </p:nvSpPr>
        <p:spPr>
          <a:xfrm>
            <a:off x="5954312" y="3407346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51"/>
          <p:cNvSpPr txBox="1"/>
          <p:nvPr>
            <p:ph idx="7" type="subTitle"/>
          </p:nvPr>
        </p:nvSpPr>
        <p:spPr>
          <a:xfrm>
            <a:off x="720000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9" name="Google Shape;289;p51"/>
          <p:cNvSpPr txBox="1"/>
          <p:nvPr>
            <p:ph idx="8" type="subTitle"/>
          </p:nvPr>
        </p:nvSpPr>
        <p:spPr>
          <a:xfrm>
            <a:off x="3334906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0" name="Google Shape;290;p51"/>
          <p:cNvSpPr txBox="1"/>
          <p:nvPr>
            <p:ph idx="9" type="subTitle"/>
          </p:nvPr>
        </p:nvSpPr>
        <p:spPr>
          <a:xfrm>
            <a:off x="5954304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13" type="subTitle"/>
          </p:nvPr>
        </p:nvSpPr>
        <p:spPr>
          <a:xfrm>
            <a:off x="720000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14" type="subTitle"/>
          </p:nvPr>
        </p:nvSpPr>
        <p:spPr>
          <a:xfrm>
            <a:off x="3334906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5" type="subTitle"/>
          </p:nvPr>
        </p:nvSpPr>
        <p:spPr>
          <a:xfrm>
            <a:off x="5954304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94" name="Google Shape;294;p51"/>
          <p:cNvGrpSpPr/>
          <p:nvPr/>
        </p:nvGrpSpPr>
        <p:grpSpPr>
          <a:xfrm>
            <a:off x="43682" y="68227"/>
            <a:ext cx="9393842" cy="5003245"/>
            <a:chOff x="43682" y="68227"/>
            <a:chExt cx="9393842" cy="5003245"/>
          </a:xfrm>
        </p:grpSpPr>
        <p:grpSp>
          <p:nvGrpSpPr>
            <p:cNvPr id="295" name="Google Shape;295;p51"/>
            <p:cNvGrpSpPr/>
            <p:nvPr/>
          </p:nvGrpSpPr>
          <p:grpSpPr>
            <a:xfrm rot="-5400000">
              <a:off x="-1001234" y="3399718"/>
              <a:ext cx="2716671" cy="626838"/>
              <a:chOff x="1492450" y="1911750"/>
              <a:chExt cx="2360475" cy="544650"/>
            </a:xfrm>
          </p:grpSpPr>
          <p:sp>
            <p:nvSpPr>
              <p:cNvPr id="296" name="Google Shape;296;p51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1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51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1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1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1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51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51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1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1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51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1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1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1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1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1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1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1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1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1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1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1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1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" name="Google Shape;319;p51"/>
            <p:cNvGrpSpPr/>
            <p:nvPr/>
          </p:nvGrpSpPr>
          <p:grpSpPr>
            <a:xfrm>
              <a:off x="7424013" y="68227"/>
              <a:ext cx="2013511" cy="471285"/>
              <a:chOff x="5000750" y="481775"/>
              <a:chExt cx="1329050" cy="311100"/>
            </a:xfrm>
          </p:grpSpPr>
          <p:sp>
            <p:nvSpPr>
              <p:cNvPr id="320" name="Google Shape;320;p51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1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1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1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1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1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1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1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11" Type="http://schemas.openxmlformats.org/officeDocument/2006/relationships/image" Target="../media/image50.png"/><Relationship Id="rId22" Type="http://schemas.openxmlformats.org/officeDocument/2006/relationships/image" Target="../media/image47.png"/><Relationship Id="rId10" Type="http://schemas.openxmlformats.org/officeDocument/2006/relationships/image" Target="../media/image53.png"/><Relationship Id="rId21" Type="http://schemas.openxmlformats.org/officeDocument/2006/relationships/image" Target="../media/image52.png"/><Relationship Id="rId13" Type="http://schemas.openxmlformats.org/officeDocument/2006/relationships/image" Target="../media/image54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32.png"/><Relationship Id="rId15" Type="http://schemas.openxmlformats.org/officeDocument/2006/relationships/image" Target="../media/image45.png"/><Relationship Id="rId14" Type="http://schemas.openxmlformats.org/officeDocument/2006/relationships/image" Target="../media/image46.png"/><Relationship Id="rId17" Type="http://schemas.openxmlformats.org/officeDocument/2006/relationships/image" Target="../media/image43.png"/><Relationship Id="rId16" Type="http://schemas.openxmlformats.org/officeDocument/2006/relationships/image" Target="../media/image41.png"/><Relationship Id="rId5" Type="http://schemas.openxmlformats.org/officeDocument/2006/relationships/image" Target="../media/image38.png"/><Relationship Id="rId19" Type="http://schemas.openxmlformats.org/officeDocument/2006/relationships/image" Target="../media/image44.png"/><Relationship Id="rId6" Type="http://schemas.openxmlformats.org/officeDocument/2006/relationships/image" Target="../media/image29.png"/><Relationship Id="rId18" Type="http://schemas.openxmlformats.org/officeDocument/2006/relationships/image" Target="../media/image55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jpg"/><Relationship Id="rId4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58.png"/><Relationship Id="rId8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png"/><Relationship Id="rId4" Type="http://schemas.openxmlformats.org/officeDocument/2006/relationships/image" Target="../media/image64.jpg"/><Relationship Id="rId9" Type="http://schemas.openxmlformats.org/officeDocument/2006/relationships/image" Target="../media/image67.jpg"/><Relationship Id="rId5" Type="http://schemas.openxmlformats.org/officeDocument/2006/relationships/image" Target="../media/image66.jpg"/><Relationship Id="rId6" Type="http://schemas.openxmlformats.org/officeDocument/2006/relationships/image" Target="../media/image63.jpg"/><Relationship Id="rId7" Type="http://schemas.openxmlformats.org/officeDocument/2006/relationships/image" Target="../media/image65.jpg"/><Relationship Id="rId8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9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hyperlink" Target="http://drive.google.com/file/d/12MywINskzYvXJFvuxzM3LFDki7HCrGTK/view" TargetMode="External"/><Relationship Id="rId6" Type="http://schemas.openxmlformats.org/officeDocument/2006/relationships/image" Target="../media/image71.jpg"/><Relationship Id="rId7" Type="http://schemas.openxmlformats.org/officeDocument/2006/relationships/hyperlink" Target="http://drive.google.com/file/d/1AGTMdCCfLTLfrHFHQcP_eeg-bMo8zh26/view" TargetMode="External"/><Relationship Id="rId8" Type="http://schemas.openxmlformats.org/officeDocument/2006/relationships/image" Target="../media/image82.jp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76.png"/><Relationship Id="rId9" Type="http://schemas.openxmlformats.org/officeDocument/2006/relationships/image" Target="../media/image93.png"/><Relationship Id="rId5" Type="http://schemas.openxmlformats.org/officeDocument/2006/relationships/hyperlink" Target="https://drive.google.com/drive/u/2/folders/1F1T2SoVUn1VvKSCIAzpeA7xjXK6jp2TT" TargetMode="External"/><Relationship Id="rId6" Type="http://schemas.openxmlformats.org/officeDocument/2006/relationships/image" Target="../media/image80.png"/><Relationship Id="rId7" Type="http://schemas.openxmlformats.org/officeDocument/2006/relationships/hyperlink" Target="https://drive.google.com/drive/u/2/folders/1wWumOuOrQ3ThGHDhK4IpxRZln_1zoFYC" TargetMode="External"/><Relationship Id="rId8" Type="http://schemas.openxmlformats.org/officeDocument/2006/relationships/hyperlink" Target="https://drive.google.com/drive/u/2/folders/1DFgRZ7CPcMEnwYdHWmFmvCou54Oe2sy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88.png"/><Relationship Id="rId6" Type="http://schemas.openxmlformats.org/officeDocument/2006/relationships/image" Target="../media/image81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91.png"/><Relationship Id="rId8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Relationship Id="rId5" Type="http://schemas.openxmlformats.org/officeDocument/2006/relationships/image" Target="../media/image74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42.png"/><Relationship Id="rId13" Type="http://schemas.openxmlformats.org/officeDocument/2006/relationships/image" Target="../media/image3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Capstone</a:t>
            </a:r>
            <a:br>
              <a:rPr lang="en"/>
            </a:br>
            <a:r>
              <a:rPr b="1" lang="en"/>
              <a:t>Tropezon News</a:t>
            </a:r>
            <a:endParaRPr b="1"/>
          </a:p>
        </p:txBody>
      </p:sp>
      <p:sp>
        <p:nvSpPr>
          <p:cNvPr id="654" name="Google Shape;654;p1"/>
          <p:cNvSpPr txBox="1"/>
          <p:nvPr>
            <p:ph idx="1" type="subTitle"/>
          </p:nvPr>
        </p:nvSpPr>
        <p:spPr>
          <a:xfrm>
            <a:off x="3467100" y="3644175"/>
            <a:ext cx="4963800" cy="113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“</a:t>
            </a:r>
            <a:r>
              <a:rPr lang="en"/>
              <a:t>Tropezón evolucionar un simple diario a un apoyo comunitario donde cada vecino se sienta identificado y tenga voz para sus propias noticias</a:t>
            </a:r>
            <a:r>
              <a:rPr lang="en" sz="1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191919"/>
              </a:solidFill>
            </a:endParaRPr>
          </a:p>
        </p:txBody>
      </p:sp>
      <p:pic>
        <p:nvPicPr>
          <p:cNvPr id="655" name="Google Shape;655;p1" title="FOOTER-SIN-LOG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0" y="68775"/>
            <a:ext cx="2189727" cy="72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" title="LOGO-TROPEZON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5" y="-42711"/>
            <a:ext cx="2232775" cy="950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657" name="Google Shape;6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6863" y="68787"/>
            <a:ext cx="2286864" cy="57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34" name="Google Shape;8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465" y="2719807"/>
            <a:ext cx="2035806" cy="1857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35" name="Google Shape;8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243" y="2691857"/>
            <a:ext cx="2035806" cy="185700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"/>
          <p:cNvSpPr txBox="1"/>
          <p:nvPr/>
        </p:nvSpPr>
        <p:spPr>
          <a:xfrm>
            <a:off x="4500157" y="2799007"/>
            <a:ext cx="17778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74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Tabla: `registros`</a:t>
            </a:r>
            <a:endParaRPr sz="492">
              <a:solidFill>
                <a:schemeClr val="dk2"/>
              </a:solidFill>
            </a:endParaRPr>
          </a:p>
        </p:txBody>
      </p:sp>
      <p:sp>
        <p:nvSpPr>
          <p:cNvPr id="837" name="Google Shape;837;p10"/>
          <p:cNvSpPr/>
          <p:nvPr/>
        </p:nvSpPr>
        <p:spPr>
          <a:xfrm>
            <a:off x="4371571" y="2966875"/>
            <a:ext cx="1821600" cy="75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0"/>
          <p:cNvSpPr txBox="1"/>
          <p:nvPr/>
        </p:nvSpPr>
        <p:spPr>
          <a:xfrm>
            <a:off x="4371571" y="3027593"/>
            <a:ext cx="1821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9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Almacena todas las noticias enviadas por los usuarios.</a:t>
            </a:r>
            <a:endParaRPr sz="492"/>
          </a:p>
        </p:txBody>
      </p:sp>
      <p:sp>
        <p:nvSpPr>
          <p:cNvPr id="839" name="Google Shape;839;p10"/>
          <p:cNvSpPr txBox="1"/>
          <p:nvPr/>
        </p:nvSpPr>
        <p:spPr>
          <a:xfrm>
            <a:off x="6593261" y="2799007"/>
            <a:ext cx="18678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74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Tabla: `publicidad_solicitudes`</a:t>
            </a:r>
            <a:endParaRPr sz="492">
              <a:solidFill>
                <a:schemeClr val="dk2"/>
              </a:solidFill>
            </a:endParaRPr>
          </a:p>
        </p:txBody>
      </p:sp>
      <p:sp>
        <p:nvSpPr>
          <p:cNvPr id="840" name="Google Shape;840;p10"/>
          <p:cNvSpPr/>
          <p:nvPr/>
        </p:nvSpPr>
        <p:spPr>
          <a:xfrm>
            <a:off x="6550399" y="2966875"/>
            <a:ext cx="1821600" cy="75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0"/>
          <p:cNvSpPr txBox="1"/>
          <p:nvPr/>
        </p:nvSpPr>
        <p:spPr>
          <a:xfrm>
            <a:off x="6550399" y="3027593"/>
            <a:ext cx="18216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9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Gestiona las solicitudes de clientes para publicitar en el sitio.</a:t>
            </a:r>
            <a:endParaRPr sz="492"/>
          </a:p>
        </p:txBody>
      </p:sp>
      <p:sp>
        <p:nvSpPr>
          <p:cNvPr id="842" name="Google Shape;842;p10"/>
          <p:cNvSpPr txBox="1"/>
          <p:nvPr/>
        </p:nvSpPr>
        <p:spPr>
          <a:xfrm>
            <a:off x="4478726" y="3196131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id (PK) INT</a:t>
            </a:r>
            <a:endParaRPr sz="492"/>
          </a:p>
        </p:txBody>
      </p:sp>
      <p:sp>
        <p:nvSpPr>
          <p:cNvPr id="843" name="Google Shape;843;p10"/>
          <p:cNvSpPr txBox="1"/>
          <p:nvPr/>
        </p:nvSpPr>
        <p:spPr>
          <a:xfrm>
            <a:off x="4478726" y="3351833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nombre VARCHAR</a:t>
            </a:r>
            <a:endParaRPr sz="492"/>
          </a:p>
        </p:txBody>
      </p:sp>
      <p:sp>
        <p:nvSpPr>
          <p:cNvPr id="844" name="Google Shape;844;p10"/>
          <p:cNvSpPr txBox="1"/>
          <p:nvPr/>
        </p:nvSpPr>
        <p:spPr>
          <a:xfrm>
            <a:off x="4478726" y="3473997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rut VARCHAR</a:t>
            </a:r>
            <a:endParaRPr sz="492"/>
          </a:p>
        </p:txBody>
      </p:sp>
      <p:sp>
        <p:nvSpPr>
          <p:cNvPr id="845" name="Google Shape;845;p10"/>
          <p:cNvSpPr txBox="1"/>
          <p:nvPr/>
        </p:nvSpPr>
        <p:spPr>
          <a:xfrm>
            <a:off x="4478726" y="3718312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correo VARCHAR (NULL)</a:t>
            </a:r>
            <a:endParaRPr sz="492"/>
          </a:p>
        </p:txBody>
      </p:sp>
      <p:sp>
        <p:nvSpPr>
          <p:cNvPr id="846" name="Google Shape;846;p10"/>
          <p:cNvSpPr txBox="1"/>
          <p:nvPr/>
        </p:nvSpPr>
        <p:spPr>
          <a:xfrm>
            <a:off x="4478726" y="3840451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noticia TEXT</a:t>
            </a:r>
            <a:endParaRPr sz="492"/>
          </a:p>
        </p:txBody>
      </p:sp>
      <p:sp>
        <p:nvSpPr>
          <p:cNvPr id="847" name="Google Shape;847;p10"/>
          <p:cNvSpPr txBox="1"/>
          <p:nvPr/>
        </p:nvSpPr>
        <p:spPr>
          <a:xfrm>
            <a:off x="4478726" y="3932241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ruta_imagen VARCHAR (NULL)</a:t>
            </a:r>
            <a:endParaRPr sz="492"/>
          </a:p>
        </p:txBody>
      </p:sp>
      <p:sp>
        <p:nvSpPr>
          <p:cNvPr id="848" name="Google Shape;848;p10"/>
          <p:cNvSpPr txBox="1"/>
          <p:nvPr/>
        </p:nvSpPr>
        <p:spPr>
          <a:xfrm>
            <a:off x="4478726" y="4058668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ruta_evidencia VARCHAR (NULL)</a:t>
            </a:r>
            <a:endParaRPr sz="492"/>
          </a:p>
        </p:txBody>
      </p:sp>
      <p:sp>
        <p:nvSpPr>
          <p:cNvPr id="849" name="Google Shape;849;p10"/>
          <p:cNvSpPr txBox="1"/>
          <p:nvPr/>
        </p:nvSpPr>
        <p:spPr>
          <a:xfrm>
            <a:off x="4478726" y="4153896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fecha_registro TIMESTAMP</a:t>
            </a:r>
            <a:endParaRPr sz="492"/>
          </a:p>
        </p:txBody>
      </p:sp>
      <p:sp>
        <p:nvSpPr>
          <p:cNvPr id="850" name="Google Shape;850;p10"/>
          <p:cNvSpPr txBox="1"/>
          <p:nvPr/>
        </p:nvSpPr>
        <p:spPr>
          <a:xfrm>
            <a:off x="6657554" y="3196131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id (PK) INT</a:t>
            </a:r>
            <a:endParaRPr sz="492"/>
          </a:p>
        </p:txBody>
      </p:sp>
      <p:sp>
        <p:nvSpPr>
          <p:cNvPr id="851" name="Google Shape;851;p10"/>
          <p:cNvSpPr txBox="1"/>
          <p:nvPr/>
        </p:nvSpPr>
        <p:spPr>
          <a:xfrm>
            <a:off x="6657554" y="3351833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nombre_marca VARCHAR</a:t>
            </a:r>
            <a:endParaRPr sz="492"/>
          </a:p>
        </p:txBody>
      </p:sp>
      <p:sp>
        <p:nvSpPr>
          <p:cNvPr id="852" name="Google Shape;852;p10"/>
          <p:cNvSpPr txBox="1"/>
          <p:nvPr/>
        </p:nvSpPr>
        <p:spPr>
          <a:xfrm>
            <a:off x="6657554" y="3507535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2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contacto telefono</a:t>
            </a: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VARCHAR</a:t>
            </a:r>
            <a:endParaRPr sz="492"/>
          </a:p>
        </p:txBody>
      </p:sp>
      <p:sp>
        <p:nvSpPr>
          <p:cNvPr id="853" name="Google Shape;853;p10"/>
          <p:cNvSpPr txBox="1"/>
          <p:nvPr/>
        </p:nvSpPr>
        <p:spPr>
          <a:xfrm>
            <a:off x="6657554" y="3663237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contacto_email VARCHAR</a:t>
            </a:r>
            <a:endParaRPr sz="492"/>
          </a:p>
        </p:txBody>
      </p:sp>
      <p:sp>
        <p:nvSpPr>
          <p:cNvPr id="854" name="Google Shape;854;p10"/>
          <p:cNvSpPr txBox="1"/>
          <p:nvPr/>
        </p:nvSpPr>
        <p:spPr>
          <a:xfrm>
            <a:off x="6657554" y="3818939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duracion VARCHAR</a:t>
            </a:r>
            <a:endParaRPr sz="492"/>
          </a:p>
        </p:txBody>
      </p:sp>
      <p:sp>
        <p:nvSpPr>
          <p:cNvPr id="855" name="Google Shape;855;p10"/>
          <p:cNvSpPr txBox="1"/>
          <p:nvPr/>
        </p:nvSpPr>
        <p:spPr>
          <a:xfrm>
            <a:off x="6657554" y="3974641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mensaje_publicitario TEXT (NULL)</a:t>
            </a:r>
            <a:endParaRPr sz="492"/>
          </a:p>
        </p:txBody>
      </p:sp>
      <p:sp>
        <p:nvSpPr>
          <p:cNvPr id="856" name="Google Shape;856;p10"/>
          <p:cNvSpPr txBox="1"/>
          <p:nvPr/>
        </p:nvSpPr>
        <p:spPr>
          <a:xfrm>
            <a:off x="6657554" y="4130343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ruta_foto VARCHAR (NULL)</a:t>
            </a:r>
            <a:endParaRPr sz="492"/>
          </a:p>
        </p:txBody>
      </p:sp>
      <p:sp>
        <p:nvSpPr>
          <p:cNvPr id="857" name="Google Shape;857;p10"/>
          <p:cNvSpPr txBox="1"/>
          <p:nvPr/>
        </p:nvSpPr>
        <p:spPr>
          <a:xfrm>
            <a:off x="6657554" y="4286046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fecha_solicitud TIMESTAMP</a:t>
            </a:r>
            <a:endParaRPr sz="492"/>
          </a:p>
        </p:txBody>
      </p:sp>
      <p:pic>
        <p:nvPicPr>
          <p:cNvPr descr="image.png" id="858" name="Google Shape;8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0399" y="3223979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9" name="Google Shape;85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399" y="3379681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0" name="Google Shape;86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399" y="3535383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1" name="Google Shape;86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0399" y="3691085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2" name="Google Shape;86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0399" y="3846787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3" name="Google Shape;86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50399" y="4002489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4" name="Google Shape;86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50399" y="4158191"/>
            <a:ext cx="71437" cy="5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5" name="Google Shape;86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0399" y="4313893"/>
            <a:ext cx="71437" cy="5714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"/>
          <p:cNvSpPr txBox="1"/>
          <p:nvPr/>
        </p:nvSpPr>
        <p:spPr>
          <a:xfrm>
            <a:off x="102975" y="1429756"/>
            <a:ext cx="5698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050" lIns="39050" spcFirstLastPara="1" rIns="39050" wrap="square" tIns="3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85">
                <a:solidFill>
                  <a:srgbClr val="000000"/>
                </a:solidFill>
              </a:rPr>
              <a:t>Se diseñó una base de datos MySQL centrada en la </a:t>
            </a:r>
            <a:r>
              <a:rPr b="1" lang="en" sz="985">
                <a:solidFill>
                  <a:srgbClr val="000000"/>
                </a:solidFill>
              </a:rPr>
              <a:t>separación lógica</a:t>
            </a:r>
            <a:r>
              <a:rPr lang="en" sz="985">
                <a:solidFill>
                  <a:srgbClr val="000000"/>
                </a:solidFill>
              </a:rPr>
              <a:t>, creando tablas independientes para </a:t>
            </a:r>
            <a:r>
              <a:rPr lang="en" sz="985">
                <a:solidFill>
                  <a:srgbClr val="188038"/>
                </a:solidFill>
              </a:rPr>
              <a:t>Noticias</a:t>
            </a:r>
            <a:r>
              <a:rPr lang="en" sz="985">
                <a:solidFill>
                  <a:srgbClr val="000000"/>
                </a:solidFill>
              </a:rPr>
              <a:t> (</a:t>
            </a:r>
            <a:r>
              <a:rPr lang="en" sz="985">
                <a:solidFill>
                  <a:srgbClr val="188038"/>
                </a:solidFill>
              </a:rPr>
              <a:t>registros</a:t>
            </a:r>
            <a:r>
              <a:rPr lang="en" sz="985">
                <a:solidFill>
                  <a:srgbClr val="000000"/>
                </a:solidFill>
              </a:rPr>
              <a:t>) y </a:t>
            </a:r>
            <a:r>
              <a:rPr lang="en" sz="985">
                <a:solidFill>
                  <a:srgbClr val="188038"/>
                </a:solidFill>
              </a:rPr>
              <a:t>Solicitudes de Publicidad</a:t>
            </a:r>
            <a:endParaRPr sz="985"/>
          </a:p>
        </p:txBody>
      </p:sp>
      <p:sp>
        <p:nvSpPr>
          <p:cNvPr id="867" name="Google Shape;867;p10"/>
          <p:cNvSpPr txBox="1"/>
          <p:nvPr/>
        </p:nvSpPr>
        <p:spPr>
          <a:xfrm>
            <a:off x="102975" y="1856148"/>
            <a:ext cx="5545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050" lIns="39050" spcFirstLastPara="1" rIns="39050" wrap="square" tIns="3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85">
                <a:solidFill>
                  <a:srgbClr val="000000"/>
                </a:solidFill>
              </a:rPr>
              <a:t>Este enfoque es clave: </a:t>
            </a:r>
            <a:r>
              <a:rPr b="1" lang="en" sz="985">
                <a:solidFill>
                  <a:srgbClr val="000000"/>
                </a:solidFill>
              </a:rPr>
              <a:t>simplifica la gestión</a:t>
            </a:r>
            <a:r>
              <a:rPr lang="en" sz="985">
                <a:solidFill>
                  <a:srgbClr val="000000"/>
                </a:solidFill>
              </a:rPr>
              <a:t> de cada módulo y asegura que la aplicación pueda </a:t>
            </a:r>
            <a:r>
              <a:rPr b="1" lang="en" sz="985">
                <a:solidFill>
                  <a:srgbClr val="000000"/>
                </a:solidFill>
              </a:rPr>
              <a:t>escalar a futuro</a:t>
            </a:r>
            <a:r>
              <a:rPr lang="en" sz="985">
                <a:solidFill>
                  <a:srgbClr val="000000"/>
                </a:solidFill>
              </a:rPr>
              <a:t> sin complicaciones.</a:t>
            </a:r>
            <a:endParaRPr sz="985"/>
          </a:p>
        </p:txBody>
      </p:sp>
      <p:pic>
        <p:nvPicPr>
          <p:cNvPr descr="image.png" id="868" name="Google Shape;86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530" y="2464481"/>
            <a:ext cx="3837256" cy="325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69" name="Google Shape;86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5530" y="3094548"/>
            <a:ext cx="3837256" cy="805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0" name="Google Shape;87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530" y="4205039"/>
            <a:ext cx="3837256" cy="805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1" name="Google Shape;87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4964" y="3330314"/>
            <a:ext cx="1788551" cy="480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2" name="Google Shape;87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74946" y="3330314"/>
            <a:ext cx="1788551" cy="480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3" name="Google Shape;87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4964" y="4440806"/>
            <a:ext cx="1788551" cy="480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74" name="Google Shape;874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74946" y="4440806"/>
            <a:ext cx="1788551" cy="48041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0"/>
          <p:cNvSpPr txBox="1"/>
          <p:nvPr/>
        </p:nvSpPr>
        <p:spPr>
          <a:xfrm>
            <a:off x="213497" y="2553910"/>
            <a:ext cx="3841500" cy="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127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33" u="none" cap="none" strike="noStrike">
                <a:solidFill>
                  <a:srgbClr val="1D4A79"/>
                </a:solidFill>
                <a:latin typeface="Roboto Slab"/>
                <a:ea typeface="Roboto Slab"/>
                <a:cs typeface="Roboto Slab"/>
                <a:sym typeface="Roboto Slab"/>
              </a:rPr>
              <a:t>CAPA DE HOSTING (cPanel)</a:t>
            </a:r>
            <a:endParaRPr sz="563"/>
          </a:p>
        </p:txBody>
      </p:sp>
      <p:pic>
        <p:nvPicPr>
          <p:cNvPr descr="image.png" id="876" name="Google Shape;876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87544" y="2919755"/>
            <a:ext cx="93499" cy="12194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0"/>
          <p:cNvSpPr txBox="1"/>
          <p:nvPr/>
        </p:nvSpPr>
        <p:spPr>
          <a:xfrm>
            <a:off x="213497" y="3183976"/>
            <a:ext cx="3841500" cy="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7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33" u="none" cap="none" strike="noStrike">
                <a:solidFill>
                  <a:srgbClr val="1D4A79"/>
                </a:solidFill>
                <a:latin typeface="Roboto Slab"/>
                <a:ea typeface="Roboto Slab"/>
                <a:cs typeface="Roboto Slab"/>
                <a:sym typeface="Roboto Slab"/>
              </a:rPr>
              <a:t>CAPA DE DATOS (Servidor MySQL)</a:t>
            </a:r>
            <a:endParaRPr sz="563"/>
          </a:p>
        </p:txBody>
      </p:sp>
      <p:pic>
        <p:nvPicPr>
          <p:cNvPr descr="image.png" id="878" name="Google Shape;87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87544" y="4030246"/>
            <a:ext cx="93493" cy="121947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"/>
          <p:cNvSpPr txBox="1"/>
          <p:nvPr/>
        </p:nvSpPr>
        <p:spPr>
          <a:xfrm>
            <a:off x="213497" y="4294468"/>
            <a:ext cx="3841500" cy="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3525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33" u="none" cap="none" strike="noStrike">
                <a:solidFill>
                  <a:srgbClr val="1D4A79"/>
                </a:solidFill>
                <a:latin typeface="Roboto Slab"/>
                <a:ea typeface="Roboto Slab"/>
                <a:cs typeface="Roboto Slab"/>
                <a:sym typeface="Roboto Slab"/>
              </a:rPr>
              <a:t>CAPA DE APLICACIÓN (Desacoplada)</a:t>
            </a:r>
            <a:endParaRPr sz="563"/>
          </a:p>
        </p:txBody>
      </p:sp>
      <p:pic>
        <p:nvPicPr>
          <p:cNvPr descr="image.png" id="880" name="Google Shape;880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40778" y="2570170"/>
            <a:ext cx="81298" cy="8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81" name="Google Shape;881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06627" y="3200236"/>
            <a:ext cx="73168" cy="8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82" name="Google Shape;882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57845" y="4310728"/>
            <a:ext cx="93499" cy="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0"/>
          <p:cNvSpPr txBox="1"/>
          <p:nvPr/>
        </p:nvSpPr>
        <p:spPr>
          <a:xfrm>
            <a:off x="328542" y="3395353"/>
            <a:ext cx="1741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63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Base de Datos 1</a:t>
            </a:r>
            <a:endParaRPr sz="563">
              <a:solidFill>
                <a:schemeClr val="dk1"/>
              </a:solidFill>
            </a:endParaRPr>
          </a:p>
        </p:txBody>
      </p:sp>
      <p:sp>
        <p:nvSpPr>
          <p:cNvPr id="884" name="Google Shape;884;p10"/>
          <p:cNvSpPr txBox="1"/>
          <p:nvPr/>
        </p:nvSpPr>
        <p:spPr>
          <a:xfrm>
            <a:off x="370007" y="3533562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zhwmxmyk_wp_2vdgb</a:t>
            </a:r>
            <a:endParaRPr sz="563"/>
          </a:p>
        </p:txBody>
      </p:sp>
      <p:sp>
        <p:nvSpPr>
          <p:cNvPr id="885" name="Google Shape;885;p10"/>
          <p:cNvSpPr txBox="1"/>
          <p:nvPr/>
        </p:nvSpPr>
        <p:spPr>
          <a:xfrm>
            <a:off x="370007" y="3641663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(Datos de WordPress)</a:t>
            </a:r>
            <a:endParaRPr sz="563"/>
          </a:p>
        </p:txBody>
      </p:sp>
      <p:sp>
        <p:nvSpPr>
          <p:cNvPr id="886" name="Google Shape;886;p10"/>
          <p:cNvSpPr txBox="1"/>
          <p:nvPr/>
        </p:nvSpPr>
        <p:spPr>
          <a:xfrm>
            <a:off x="2198524" y="3395353"/>
            <a:ext cx="1741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63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Base de Datos 2</a:t>
            </a:r>
            <a:endParaRPr sz="563">
              <a:solidFill>
                <a:schemeClr val="dk1"/>
              </a:solidFill>
            </a:endParaRPr>
          </a:p>
        </p:txBody>
      </p:sp>
      <p:sp>
        <p:nvSpPr>
          <p:cNvPr id="887" name="Google Shape;887;p10"/>
          <p:cNvSpPr txBox="1"/>
          <p:nvPr/>
        </p:nvSpPr>
        <p:spPr>
          <a:xfrm>
            <a:off x="2239989" y="3533562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zhwmxmyk_form_datos</a:t>
            </a:r>
            <a:endParaRPr sz="563"/>
          </a:p>
        </p:txBody>
      </p:sp>
      <p:sp>
        <p:nvSpPr>
          <p:cNvPr id="888" name="Google Shape;888;p10"/>
          <p:cNvSpPr txBox="1"/>
          <p:nvPr/>
        </p:nvSpPr>
        <p:spPr>
          <a:xfrm>
            <a:off x="2239989" y="3641663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(Datos de la App PHP)</a:t>
            </a:r>
            <a:endParaRPr sz="563"/>
          </a:p>
        </p:txBody>
      </p:sp>
      <p:sp>
        <p:nvSpPr>
          <p:cNvPr id="889" name="Google Shape;889;p10"/>
          <p:cNvSpPr txBox="1"/>
          <p:nvPr/>
        </p:nvSpPr>
        <p:spPr>
          <a:xfrm>
            <a:off x="328542" y="4505845"/>
            <a:ext cx="1741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63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Sistema A: Portal Público</a:t>
            </a:r>
            <a:endParaRPr sz="563">
              <a:solidFill>
                <a:schemeClr val="dk1"/>
              </a:solidFill>
            </a:endParaRPr>
          </a:p>
        </p:txBody>
      </p:sp>
      <p:sp>
        <p:nvSpPr>
          <p:cNvPr id="890" name="Google Shape;890;p10"/>
          <p:cNvSpPr txBox="1"/>
          <p:nvPr/>
        </p:nvSpPr>
        <p:spPr>
          <a:xfrm>
            <a:off x="370007" y="4644053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tropezon.space</a:t>
            </a:r>
            <a:endParaRPr sz="563"/>
          </a:p>
        </p:txBody>
      </p:sp>
      <p:sp>
        <p:nvSpPr>
          <p:cNvPr id="891" name="Google Shape;891;p10"/>
          <p:cNvSpPr txBox="1"/>
          <p:nvPr/>
        </p:nvSpPr>
        <p:spPr>
          <a:xfrm>
            <a:off x="370007" y="4752155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(WordPress + Elementor)</a:t>
            </a:r>
            <a:endParaRPr sz="563"/>
          </a:p>
        </p:txBody>
      </p:sp>
      <p:sp>
        <p:nvSpPr>
          <p:cNvPr id="892" name="Google Shape;892;p10"/>
          <p:cNvSpPr txBox="1"/>
          <p:nvPr/>
        </p:nvSpPr>
        <p:spPr>
          <a:xfrm>
            <a:off x="2198524" y="4505845"/>
            <a:ext cx="1741800" cy="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63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Sistema B: App de Datos</a:t>
            </a:r>
            <a:endParaRPr sz="563">
              <a:solidFill>
                <a:schemeClr val="dk1"/>
              </a:solidFill>
            </a:endParaRPr>
          </a:p>
        </p:txBody>
      </p:sp>
      <p:sp>
        <p:nvSpPr>
          <p:cNvPr id="893" name="Google Shape;893;p10"/>
          <p:cNvSpPr txBox="1"/>
          <p:nvPr/>
        </p:nvSpPr>
        <p:spPr>
          <a:xfrm>
            <a:off x="2239989" y="4644053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form.tropezon.space</a:t>
            </a:r>
            <a:endParaRPr sz="563"/>
          </a:p>
        </p:txBody>
      </p:sp>
      <p:sp>
        <p:nvSpPr>
          <p:cNvPr id="894" name="Google Shape;894;p10"/>
          <p:cNvSpPr txBox="1"/>
          <p:nvPr/>
        </p:nvSpPr>
        <p:spPr>
          <a:xfrm>
            <a:off x="2239989" y="4752155"/>
            <a:ext cx="1658700" cy="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92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(PHP Nativo + Bootstrap)</a:t>
            </a:r>
            <a:endParaRPr sz="563"/>
          </a:p>
        </p:txBody>
      </p:sp>
      <p:sp>
        <p:nvSpPr>
          <p:cNvPr id="895" name="Google Shape;895;p10"/>
          <p:cNvSpPr txBox="1"/>
          <p:nvPr/>
        </p:nvSpPr>
        <p:spPr>
          <a:xfrm>
            <a:off x="3006451" y="687925"/>
            <a:ext cx="2773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75" spcFirstLastPara="1" rIns="64375" wrap="square" tIns="3215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04"/>
              </a:spcBef>
              <a:spcAft>
                <a:spcPts val="0"/>
              </a:spcAft>
              <a:buNone/>
            </a:pPr>
            <a:r>
              <a:rPr b="1" lang="en" sz="21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de datos (MySQL) </a:t>
            </a:r>
            <a:endParaRPr b="1" sz="218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10"/>
          <p:cNvCxnSpPr/>
          <p:nvPr/>
        </p:nvCxnSpPr>
        <p:spPr>
          <a:xfrm flipH="1" rot="10800000">
            <a:off x="2979382" y="1047730"/>
            <a:ext cx="2622900" cy="18000"/>
          </a:xfrm>
          <a:prstGeom prst="straightConnector1">
            <a:avLst/>
          </a:prstGeom>
          <a:noFill/>
          <a:ln cap="flat" cmpd="sng" w="407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10"/>
          <p:cNvSpPr txBox="1"/>
          <p:nvPr/>
        </p:nvSpPr>
        <p:spPr>
          <a:xfrm>
            <a:off x="4478729" y="3596147"/>
            <a:ext cx="1714200" cy="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2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contacto telefono</a:t>
            </a:r>
            <a:r>
              <a:rPr b="0" i="0" lang="en" sz="422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VARCHAR</a:t>
            </a:r>
            <a:endParaRPr sz="49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75" y="1293955"/>
            <a:ext cx="4727482" cy="327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673" y="2010180"/>
            <a:ext cx="3117499" cy="183796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"/>
          <p:cNvSpPr txBox="1"/>
          <p:nvPr/>
        </p:nvSpPr>
        <p:spPr>
          <a:xfrm>
            <a:off x="769161" y="274300"/>
            <a:ext cx="6146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00" lIns="67000" spcFirstLastPara="1" rIns="67000" wrap="square" tIns="67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9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Diagrama BD MER</a:t>
            </a:r>
            <a:endParaRPr b="1" sz="249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3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11"/>
          <p:cNvCxnSpPr/>
          <p:nvPr/>
        </p:nvCxnSpPr>
        <p:spPr>
          <a:xfrm flipH="1" rot="10800000">
            <a:off x="806536" y="695387"/>
            <a:ext cx="2580000" cy="6900"/>
          </a:xfrm>
          <a:prstGeom prst="straightConnector1">
            <a:avLst/>
          </a:prstGeom>
          <a:noFill/>
          <a:ln cap="flat" cmpd="sng" w="700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"/>
          <p:cNvSpPr txBox="1"/>
          <p:nvPr/>
        </p:nvSpPr>
        <p:spPr>
          <a:xfrm>
            <a:off x="1960836" y="273075"/>
            <a:ext cx="5194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91">
                <a:solidFill>
                  <a:srgbClr val="000000"/>
                </a:solidFill>
              </a:rPr>
              <a:t>Stack de Tecnologías y Herramientas</a:t>
            </a:r>
            <a:endParaRPr b="1" sz="2091">
              <a:solidFill>
                <a:srgbClr val="000000"/>
              </a:solidFill>
            </a:endParaRPr>
          </a:p>
        </p:txBody>
      </p:sp>
      <p:pic>
        <p:nvPicPr>
          <p:cNvPr descr="image.png" id="911" name="Google Shape;9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99" y="2608816"/>
            <a:ext cx="1794088" cy="170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12" name="Google Shape;9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9781" y="2608816"/>
            <a:ext cx="1794088" cy="170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13" name="Google Shape;91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363" y="2608816"/>
            <a:ext cx="1794088" cy="170033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2"/>
          <p:cNvSpPr txBox="1"/>
          <p:nvPr/>
        </p:nvSpPr>
        <p:spPr>
          <a:xfrm>
            <a:off x="638338" y="3142061"/>
            <a:ext cx="156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8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Portal Principal (tropezon.</a:t>
            </a:r>
            <a:r>
              <a:rPr b="1" lang="en" sz="1081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space</a:t>
            </a:r>
            <a:r>
              <a:rPr b="1" i="0" lang="en" sz="108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 sz="721">
              <a:solidFill>
                <a:schemeClr val="dk2"/>
              </a:solidFill>
            </a:endParaRPr>
          </a:p>
        </p:txBody>
      </p:sp>
      <p:sp>
        <p:nvSpPr>
          <p:cNvPr id="915" name="Google Shape;915;p12"/>
          <p:cNvSpPr txBox="1"/>
          <p:nvPr/>
        </p:nvSpPr>
        <p:spPr>
          <a:xfrm>
            <a:off x="675718" y="3585602"/>
            <a:ext cx="14952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WordPress 6.8.2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Elementor 3.31.2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MySQL 8.0.35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Yoast SEO</a:t>
            </a:r>
            <a:endParaRPr sz="721"/>
          </a:p>
        </p:txBody>
      </p:sp>
      <p:sp>
        <p:nvSpPr>
          <p:cNvPr id="916" name="Google Shape;916;p12"/>
          <p:cNvSpPr txBox="1"/>
          <p:nvPr/>
        </p:nvSpPr>
        <p:spPr>
          <a:xfrm>
            <a:off x="2631920" y="3142061"/>
            <a:ext cx="156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8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App de Formularios (form.</a:t>
            </a:r>
            <a:r>
              <a:rPr b="1" lang="en" sz="1081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tropezón</a:t>
            </a:r>
            <a:r>
              <a:rPr b="1" i="0" lang="en" sz="108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.space)</a:t>
            </a:r>
            <a:endParaRPr sz="721">
              <a:solidFill>
                <a:schemeClr val="dk2"/>
              </a:solidFill>
            </a:endParaRPr>
          </a:p>
        </p:txBody>
      </p:sp>
      <p:sp>
        <p:nvSpPr>
          <p:cNvPr id="917" name="Google Shape;917;p12"/>
          <p:cNvSpPr txBox="1"/>
          <p:nvPr/>
        </p:nvSpPr>
        <p:spPr>
          <a:xfrm>
            <a:off x="2669300" y="3585602"/>
            <a:ext cx="14952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PHP (Nativo)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HTML5 / CSS3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Bootstrap 5 &amp; Icons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JavaScript (Validaciones)</a:t>
            </a:r>
            <a:endParaRPr sz="721"/>
          </a:p>
        </p:txBody>
      </p:sp>
      <p:sp>
        <p:nvSpPr>
          <p:cNvPr id="918" name="Google Shape;918;p12"/>
          <p:cNvSpPr txBox="1"/>
          <p:nvPr/>
        </p:nvSpPr>
        <p:spPr>
          <a:xfrm>
            <a:off x="4625501" y="3142061"/>
            <a:ext cx="156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8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Gestión y Soporte (General)</a:t>
            </a:r>
            <a:endParaRPr sz="721">
              <a:solidFill>
                <a:schemeClr val="dk2"/>
              </a:solidFill>
            </a:endParaRPr>
          </a:p>
        </p:txBody>
      </p:sp>
      <p:sp>
        <p:nvSpPr>
          <p:cNvPr id="919" name="Google Shape;919;p12"/>
          <p:cNvSpPr txBox="1"/>
          <p:nvPr/>
        </p:nvSpPr>
        <p:spPr>
          <a:xfrm>
            <a:off x="4662881" y="3585602"/>
            <a:ext cx="1495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Trello / Jira</a:t>
            </a:r>
            <a:br>
              <a:rPr b="0" i="0" lang="en" sz="9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721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Cpanel (Hosting)</a:t>
            </a:r>
            <a:endParaRPr sz="721"/>
          </a:p>
        </p:txBody>
      </p:sp>
      <p:pic>
        <p:nvPicPr>
          <p:cNvPr descr="image.png" id="920" name="Google Shape;92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1363" y="2381614"/>
            <a:ext cx="403907" cy="403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1" name="Google Shape;92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2997" y="2447608"/>
            <a:ext cx="403910" cy="323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2" name="Google Shape;92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80851" y="2447603"/>
            <a:ext cx="323139" cy="323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3" name="Google Shape;9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4495" y="2608810"/>
            <a:ext cx="1794088" cy="170033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2"/>
          <p:cNvSpPr txBox="1"/>
          <p:nvPr/>
        </p:nvSpPr>
        <p:spPr>
          <a:xfrm>
            <a:off x="6669743" y="3143750"/>
            <a:ext cx="1569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81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Integraciones Clave</a:t>
            </a:r>
            <a:endParaRPr sz="1081">
              <a:solidFill>
                <a:schemeClr val="dk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81">
              <a:solidFill>
                <a:srgbClr val="F39C1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25" name="Google Shape;925;p12"/>
          <p:cNvSpPr txBox="1"/>
          <p:nvPr/>
        </p:nvSpPr>
        <p:spPr>
          <a:xfrm>
            <a:off x="6707123" y="3587291"/>
            <a:ext cx="1495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8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Plugins de SEO (Yoast)</a:t>
            </a:r>
            <a:br>
              <a:rPr lang="en" sz="8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648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Google Analytics</a:t>
            </a:r>
            <a:br>
              <a:rPr lang="en" sz="8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648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Sistemas de Seguridad y Backups</a:t>
            </a:r>
            <a:endParaRPr sz="648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1">
              <a:solidFill>
                <a:srgbClr val="CBD5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.png" id="926" name="Google Shape;92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7936" y="2414784"/>
            <a:ext cx="323136" cy="38873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"/>
          <p:cNvSpPr txBox="1"/>
          <p:nvPr/>
        </p:nvSpPr>
        <p:spPr>
          <a:xfrm>
            <a:off x="403828" y="1110964"/>
            <a:ext cx="2181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40000" spcFirstLastPara="1" rIns="40000" wrap="square" tIns="4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37">
                <a:solidFill>
                  <a:srgbClr val="000000"/>
                </a:solidFill>
              </a:rPr>
              <a:t>El Portal Principal (</a:t>
            </a:r>
            <a:r>
              <a:rPr b="1" lang="en" sz="93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tropezón.space</a:t>
            </a:r>
            <a:r>
              <a:rPr b="1" lang="en" sz="937">
                <a:solidFill>
                  <a:srgbClr val="000000"/>
                </a:solidFill>
              </a:rPr>
              <a:t>) utiliza un stack probado de WordPress 6.8.2, Elementor 3.31.2 y MySQL 8.0.35, optimizado con Yoast SEO para la gestión de contenido.</a:t>
            </a:r>
            <a:endParaRPr b="1" sz="93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2"/>
          <p:cNvSpPr txBox="1"/>
          <p:nvPr/>
        </p:nvSpPr>
        <p:spPr>
          <a:xfrm>
            <a:off x="3358761" y="1074027"/>
            <a:ext cx="2181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40000" spcFirstLastPara="1" rIns="40000" wrap="square" tIns="4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5">
                <a:solidFill>
                  <a:srgbClr val="000000"/>
                </a:solidFill>
              </a:rPr>
              <a:t>paralelamente, la App de Formularios y el Panel Admin se desarrollaron como una solución a medida con PHP Nativo, HTML5/CSS3, Bootstrap 5 y JavaScript, garantizando una interfaz segura, rápida y responsive.</a:t>
            </a:r>
            <a:endParaRPr b="1" sz="8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2"/>
          <p:cNvSpPr txBox="1"/>
          <p:nvPr/>
        </p:nvSpPr>
        <p:spPr>
          <a:xfrm>
            <a:off x="6455095" y="1074027"/>
            <a:ext cx="1946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40000" spcFirstLastPara="1" rIns="40000" wrap="square" tIns="4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37">
                <a:solidFill>
                  <a:srgbClr val="000000"/>
                </a:solidFill>
              </a:rPr>
              <a:t>Toda la gestión del proyecto se realizó con </a:t>
            </a:r>
            <a:r>
              <a:rPr b="1" lang="en" sz="937"/>
              <a:t>Jira</a:t>
            </a:r>
            <a:r>
              <a:rPr b="1" lang="en" sz="937">
                <a:solidFill>
                  <a:srgbClr val="000000"/>
                </a:solidFill>
              </a:rPr>
              <a:t> y GitHub, se integró Google Analytics para la analítica y se desplegó en un Hosting Compartido con Cpanel</a:t>
            </a:r>
            <a:endParaRPr b="1" sz="93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0" name="Google Shape;930;p12"/>
          <p:cNvCxnSpPr/>
          <p:nvPr/>
        </p:nvCxnSpPr>
        <p:spPr>
          <a:xfrm flipH="1" rot="10800000">
            <a:off x="52925" y="2018643"/>
            <a:ext cx="8793000" cy="6300"/>
          </a:xfrm>
          <a:prstGeom prst="straightConnector1">
            <a:avLst/>
          </a:prstGeom>
          <a:noFill/>
          <a:ln cap="flat" cmpd="sng" w="166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12"/>
          <p:cNvCxnSpPr/>
          <p:nvPr/>
        </p:nvCxnSpPr>
        <p:spPr>
          <a:xfrm flipH="1" rot="10800000">
            <a:off x="2399662" y="599375"/>
            <a:ext cx="4762800" cy="15300"/>
          </a:xfrm>
          <a:prstGeom prst="straightConnector1">
            <a:avLst/>
          </a:prstGeom>
          <a:noFill/>
          <a:ln cap="flat" cmpd="sng" w="417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"/>
          <p:cNvSpPr txBox="1"/>
          <p:nvPr/>
        </p:nvSpPr>
        <p:spPr>
          <a:xfrm>
            <a:off x="5024127" y="659124"/>
            <a:ext cx="39252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900" lIns="37900" spcFirstLastPara="1" rIns="37900" wrap="square" tIns="37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4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937" name="Google Shape;9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471" y="1582741"/>
            <a:ext cx="1088982" cy="1781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8" name="Google Shape;9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451" y="1582736"/>
            <a:ext cx="1051496" cy="1796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9" name="Google Shape;9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78" y="1582741"/>
            <a:ext cx="1051496" cy="179650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3"/>
          <p:cNvSpPr txBox="1"/>
          <p:nvPr/>
        </p:nvSpPr>
        <p:spPr>
          <a:xfrm>
            <a:off x="275222" y="1674588"/>
            <a:ext cx="9057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00" lIns="26600" spcFirstLastPara="1" rIns="26600" wrap="square" tIns="266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24"/>
              </a:spcBef>
              <a:spcAft>
                <a:spcPts val="116"/>
              </a:spcAft>
              <a:buClr>
                <a:srgbClr val="000000"/>
              </a:buClr>
              <a:buSzPts val="267"/>
              <a:buFont typeface="Arial"/>
              <a:buNone/>
            </a:pPr>
            <a:r>
              <a:rPr b="1" lang="en" sz="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Datos personales (Chile) - Ley 21.719</a:t>
            </a:r>
            <a:endParaRPr sz="52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3"/>
          <p:cNvSpPr txBox="1"/>
          <p:nvPr/>
        </p:nvSpPr>
        <p:spPr>
          <a:xfrm>
            <a:off x="250854" y="2022176"/>
            <a:ext cx="935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00" lIns="26600" spcFirstLastPara="1" rIns="26600" wrap="square" tIns="26600">
            <a:noAutofit/>
          </a:bodyPr>
          <a:lstStyle/>
          <a:p>
            <a:pPr indent="-92392" lvl="0" marL="133046" rtl="0" algn="l">
              <a:spcBef>
                <a:spcPts val="349"/>
              </a:spcBef>
              <a:spcAft>
                <a:spcPts val="0"/>
              </a:spcAft>
              <a:buClr>
                <a:srgbClr val="FFFFFF"/>
              </a:buClr>
              <a:buSzPts val="407"/>
              <a:buFont typeface="Calibri"/>
              <a:buChar char="●"/>
            </a:pP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 el tratamiento de datos y crea la Agencia de Protección de Datos.</a:t>
            </a:r>
            <a:b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392" lvl="0" marL="13304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7"/>
              <a:buFont typeface="Calibri"/>
              <a:buChar char="●"/>
            </a:pP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Exige medidas de seguridad “desde el diseño” y transparencia.</a:t>
            </a:r>
            <a:b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392" lvl="0" marL="13304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7"/>
              <a:buFont typeface="Calibri"/>
              <a:buChar char="●"/>
            </a:pP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Principios clave: licitud, finalidad, proporcionalidad y responsabilidad.</a:t>
            </a:r>
            <a:b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392" lvl="0" marL="13304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7"/>
              <a:buChar char="●"/>
            </a:pP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Sanciones hasta </a:t>
            </a:r>
            <a:r>
              <a:rPr b="1"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20.000 UTM</a:t>
            </a: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registro nacional de sanciones.</a:t>
            </a:r>
            <a:b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392" lvl="0" marL="13304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7"/>
              <a:buFont typeface="Calibri"/>
              <a:buChar char="●"/>
            </a:pPr>
            <a:r>
              <a:rPr lang="en" sz="40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Alineada con estándares internacionales (similar a GDPR).</a:t>
            </a: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49"/>
              </a:spcBef>
              <a:spcAft>
                <a:spcPts val="0"/>
              </a:spcAft>
              <a:buNone/>
            </a:pPr>
            <a:r>
              <a:t/>
            </a:r>
            <a:endParaRPr sz="52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3"/>
          <p:cNvSpPr txBox="1"/>
          <p:nvPr/>
        </p:nvSpPr>
        <p:spPr>
          <a:xfrm>
            <a:off x="1587389" y="1702643"/>
            <a:ext cx="990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00" lIns="26600" spcFirstLastPara="1" rIns="26600" wrap="square" tIns="266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24"/>
              </a:spcBef>
              <a:spcAft>
                <a:spcPts val="116"/>
              </a:spcAft>
              <a:buClr>
                <a:srgbClr val="000000"/>
              </a:buClr>
              <a:buSzPts val="267"/>
              <a:buFont typeface="Arial"/>
              <a:buNone/>
            </a:pPr>
            <a:r>
              <a:rPr b="1" lang="en" sz="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Ciberseguridad y delitos informáticos (Chile)</a:t>
            </a:r>
            <a:endParaRPr sz="52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3"/>
          <p:cNvSpPr txBox="1"/>
          <p:nvPr/>
        </p:nvSpPr>
        <p:spPr>
          <a:xfrm>
            <a:off x="1622437" y="2050228"/>
            <a:ext cx="935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00" lIns="26600" spcFirstLastPara="1" rIns="26600" wrap="square" tIns="26600">
            <a:noAutofit/>
          </a:bodyPr>
          <a:lstStyle/>
          <a:p>
            <a:pPr indent="-96090" lvl="0" marL="13304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6"/>
              <a:buFont typeface="Calibri"/>
              <a:buChar char="●"/>
            </a:pPr>
            <a: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Actualiza delitos informáticos según el </a:t>
            </a:r>
            <a:r>
              <a:rPr b="1"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Convenio de Budapest</a:t>
            </a:r>
            <a: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6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090" lvl="0" marL="13304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6"/>
              <a:buFont typeface="Calibri"/>
              <a:buChar char="●"/>
            </a:pPr>
            <a: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Tipifica: acceso ilícito, interceptación, ataques a sistemas/datos, falsificación y fraude informático.</a:t>
            </a:r>
            <a:b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6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090" lvl="0" marL="13304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6"/>
              <a:buFont typeface="Calibri"/>
              <a:buChar char="●"/>
            </a:pPr>
            <a: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Refuerza investigación, trazabilidad y preservación de evidencias.</a:t>
            </a:r>
            <a:endParaRPr sz="46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3"/>
          <p:cNvSpPr txBox="1"/>
          <p:nvPr/>
        </p:nvSpPr>
        <p:spPr>
          <a:xfrm>
            <a:off x="2990957" y="1692106"/>
            <a:ext cx="1013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375" lIns="26375" spcFirstLastPara="1" rIns="26375" wrap="square" tIns="26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19"/>
              </a:spcBef>
              <a:spcAft>
                <a:spcPts val="0"/>
              </a:spcAft>
              <a:buClr>
                <a:srgbClr val="000000"/>
              </a:buClr>
              <a:buSzPts val="267"/>
              <a:buFont typeface="Arial"/>
              <a:buNone/>
            </a:pPr>
            <a:r>
              <a:rPr b="1" lang="en" sz="69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Propiedad intelectual y derechos de autor (Chile)</a:t>
            </a:r>
            <a:endParaRPr b="1" sz="69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19"/>
              </a:spcBef>
              <a:spcAft>
                <a:spcPts val="115"/>
              </a:spcAft>
              <a:buNone/>
            </a:pPr>
            <a:r>
              <a:t/>
            </a:r>
            <a:endParaRPr b="1" sz="69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3"/>
          <p:cNvSpPr txBox="1"/>
          <p:nvPr/>
        </p:nvSpPr>
        <p:spPr>
          <a:xfrm>
            <a:off x="2998483" y="2027198"/>
            <a:ext cx="9273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375" lIns="26375" spcFirstLastPara="1" rIns="26375" wrap="square" tIns="26375">
            <a:noAutofit/>
          </a:bodyPr>
          <a:lstStyle/>
          <a:p>
            <a:pPr indent="-86106" lvl="0" marL="131907" rtl="0" algn="l">
              <a:spcBef>
                <a:spcPts val="346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Protege obras y software; define derechos morales y patrimoniales.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6106" lvl="0" marL="13190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Incluye excepciones bajo la regla de tres pasos.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6106" lvl="0" marL="13190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Normas de responsabilidad para proveedores de Internet y medidas civiles/penales.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46"/>
              </a:spcBef>
              <a:spcAft>
                <a:spcPts val="0"/>
              </a:spcAft>
              <a:buNone/>
            </a:pPr>
            <a:r>
              <a:t/>
            </a:r>
            <a:endParaRPr sz="46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3"/>
          <p:cNvSpPr/>
          <p:nvPr/>
        </p:nvSpPr>
        <p:spPr>
          <a:xfrm>
            <a:off x="1750438" y="3012619"/>
            <a:ext cx="669000" cy="6645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7" name="Google Shape;947;p13"/>
          <p:cNvCxnSpPr/>
          <p:nvPr/>
        </p:nvCxnSpPr>
        <p:spPr>
          <a:xfrm flipH="1" rot="10800000">
            <a:off x="1629033" y="1992865"/>
            <a:ext cx="8997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3"/>
          <p:cNvCxnSpPr/>
          <p:nvPr/>
        </p:nvCxnSpPr>
        <p:spPr>
          <a:xfrm flipH="1" rot="10800000">
            <a:off x="289779" y="1992865"/>
            <a:ext cx="8997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3"/>
          <p:cNvCxnSpPr/>
          <p:nvPr/>
        </p:nvCxnSpPr>
        <p:spPr>
          <a:xfrm flipH="1" rot="10800000">
            <a:off x="3012410" y="1992865"/>
            <a:ext cx="8997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13"/>
          <p:cNvSpPr/>
          <p:nvPr/>
        </p:nvSpPr>
        <p:spPr>
          <a:xfrm>
            <a:off x="3181909" y="3031107"/>
            <a:ext cx="669000" cy="6309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3"/>
          <p:cNvSpPr/>
          <p:nvPr/>
        </p:nvSpPr>
        <p:spPr>
          <a:xfrm>
            <a:off x="418852" y="3088718"/>
            <a:ext cx="599700" cy="5730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ok signed by author icon vector outline illustration (proporcionado por Getty Images)" id="952" name="Google Shape;95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430" y="3120811"/>
            <a:ext cx="448169" cy="448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protection, Code, encryption, security icon (proporcionado por Getty Images)" id="953" name="Google Shape;953;p13"/>
          <p:cNvPicPr preferRelativeResize="0"/>
          <p:nvPr/>
        </p:nvPicPr>
        <p:blipFill rotWithShape="1">
          <a:blip r:embed="rId5">
            <a:alphaModFix/>
          </a:blip>
          <a:srcRect b="12695" l="11877" r="11594" t="12977"/>
          <a:stretch/>
        </p:blipFill>
        <p:spPr>
          <a:xfrm>
            <a:off x="1861708" y="3122348"/>
            <a:ext cx="461445" cy="448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identity card black icon, user, office id card (proporcionado por Getty Images)" id="954" name="Google Shape;95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821" y="3180447"/>
            <a:ext cx="389591" cy="389591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3"/>
          <p:cNvSpPr txBox="1"/>
          <p:nvPr/>
        </p:nvSpPr>
        <p:spPr>
          <a:xfrm>
            <a:off x="2333235" y="369853"/>
            <a:ext cx="3886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7900" lIns="37900" spcFirstLastPara="1" rIns="37900" wrap="square" tIns="37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3">
                <a:latin typeface="Calibri"/>
                <a:ea typeface="Calibri"/>
                <a:cs typeface="Calibri"/>
                <a:sym typeface="Calibri"/>
              </a:rPr>
              <a:t>Leyes Nacionales </a:t>
            </a:r>
            <a:endParaRPr b="1" sz="240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3">
                <a:latin typeface="Calibri"/>
                <a:ea typeface="Calibri"/>
                <a:cs typeface="Calibri"/>
                <a:sym typeface="Calibri"/>
              </a:rPr>
              <a:t>&amp;</a:t>
            </a:r>
            <a:endParaRPr b="1" sz="240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3">
                <a:latin typeface="Calibri"/>
                <a:ea typeface="Calibri"/>
                <a:cs typeface="Calibri"/>
                <a:sym typeface="Calibri"/>
              </a:rPr>
              <a:t>Internacionales</a:t>
            </a:r>
            <a:endParaRPr b="1" sz="240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3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6" name="Google Shape;956;p13"/>
          <p:cNvCxnSpPr/>
          <p:nvPr/>
        </p:nvCxnSpPr>
        <p:spPr>
          <a:xfrm flipH="1" rot="10800000">
            <a:off x="2493789" y="745529"/>
            <a:ext cx="3649200" cy="18600"/>
          </a:xfrm>
          <a:prstGeom prst="straightConnector1">
            <a:avLst/>
          </a:prstGeom>
          <a:noFill/>
          <a:ln cap="flat" cmpd="sng" w="395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.png" id="957" name="Google Shape;9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2026" y="1582749"/>
            <a:ext cx="1089087" cy="1781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8" name="Google Shape;9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871" y="1582743"/>
            <a:ext cx="1051599" cy="1796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9" name="Google Shape;9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766" y="1582749"/>
            <a:ext cx="1051599" cy="179668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3"/>
          <p:cNvSpPr txBox="1"/>
          <p:nvPr/>
        </p:nvSpPr>
        <p:spPr>
          <a:xfrm>
            <a:off x="4737517" y="1674605"/>
            <a:ext cx="9063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25" lIns="26625" spcFirstLastPara="1" rIns="26625" wrap="square" tIns="266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24"/>
              </a:spcBef>
              <a:spcAft>
                <a:spcPts val="116"/>
              </a:spcAft>
              <a:buNone/>
            </a:pPr>
            <a:r>
              <a:rPr b="1" lang="en" sz="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ISO 27001 – Seguridad de la Información</a:t>
            </a:r>
            <a:endParaRPr sz="52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3"/>
          <p:cNvSpPr txBox="1"/>
          <p:nvPr/>
        </p:nvSpPr>
        <p:spPr>
          <a:xfrm>
            <a:off x="4708685" y="2050277"/>
            <a:ext cx="935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25" lIns="26625" spcFirstLastPara="1" rIns="26625" wrap="square" tIns="26625">
            <a:noAutofit/>
          </a:bodyPr>
          <a:lstStyle/>
          <a:p>
            <a:pPr indent="-84689" lvl="0" marL="1108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1"/>
              <a:buChar char="●"/>
            </a:pPr>
            <a:r>
              <a:rPr lang="en" sz="460">
                <a:solidFill>
                  <a:srgbClr val="FFFFFF"/>
                </a:solidFill>
              </a:rPr>
              <a:t>Estándar internacional para implementar un </a:t>
            </a:r>
            <a:r>
              <a:rPr b="1" lang="en" sz="460">
                <a:solidFill>
                  <a:srgbClr val="FFFFFF"/>
                </a:solidFill>
              </a:rPr>
              <a:t>Sistema de Gestión de Seguridad de la Información (SGSI)</a:t>
            </a:r>
            <a:r>
              <a:rPr lang="en" sz="460">
                <a:solidFill>
                  <a:srgbClr val="FFFFFF"/>
                </a:solidFill>
              </a:rPr>
              <a:t>.</a:t>
            </a:r>
            <a:br>
              <a:rPr lang="en" sz="460">
                <a:solidFill>
                  <a:srgbClr val="FFFFFF"/>
                </a:solidFill>
              </a:rPr>
            </a:br>
            <a:endParaRPr sz="460">
              <a:solidFill>
                <a:srgbClr val="FFFFFF"/>
              </a:solidFill>
            </a:endParaRPr>
          </a:p>
          <a:p>
            <a:pPr indent="-84689" lvl="0" marL="1108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1"/>
              <a:buChar char="●"/>
            </a:pPr>
            <a:r>
              <a:rPr lang="en" sz="460">
                <a:solidFill>
                  <a:srgbClr val="FFFFFF"/>
                </a:solidFill>
              </a:rPr>
              <a:t>Define controles para proteger </a:t>
            </a:r>
            <a:r>
              <a:rPr b="1" lang="en" sz="460">
                <a:solidFill>
                  <a:srgbClr val="FFFFFF"/>
                </a:solidFill>
              </a:rPr>
              <a:t>confidencialidad, integridad y disponibilidad</a:t>
            </a:r>
            <a:r>
              <a:rPr lang="en" sz="460">
                <a:solidFill>
                  <a:srgbClr val="FFFFFF"/>
                </a:solidFill>
              </a:rPr>
              <a:t> de la información.</a:t>
            </a:r>
            <a:br>
              <a:rPr lang="en" sz="460">
                <a:solidFill>
                  <a:srgbClr val="FFFFFF"/>
                </a:solidFill>
              </a:rPr>
            </a:br>
            <a:endParaRPr sz="460">
              <a:solidFill>
                <a:srgbClr val="FFFFFF"/>
              </a:solidFill>
            </a:endParaRPr>
          </a:p>
          <a:p>
            <a:pPr indent="-84689" lvl="0" marL="11086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1"/>
              <a:buChar char="●"/>
            </a:pPr>
            <a:r>
              <a:rPr lang="en" sz="460">
                <a:solidFill>
                  <a:srgbClr val="FFFFFF"/>
                </a:solidFill>
              </a:rPr>
              <a:t>Base de la mayoría de las buenas prácticas actuales.</a:t>
            </a:r>
            <a:endParaRPr sz="460">
              <a:solidFill>
                <a:srgbClr val="FFFFFF"/>
              </a:solidFill>
            </a:endParaRPr>
          </a:p>
          <a:p>
            <a:pPr indent="0" lvl="0" marL="11086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"/>
          <p:cNvSpPr txBox="1"/>
          <p:nvPr/>
        </p:nvSpPr>
        <p:spPr>
          <a:xfrm>
            <a:off x="6049812" y="1702663"/>
            <a:ext cx="9903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25" lIns="26625" spcFirstLastPara="1" rIns="26625" wrap="square" tIns="266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24"/>
              </a:spcBef>
              <a:spcAft>
                <a:spcPts val="116"/>
              </a:spcAft>
              <a:buNone/>
            </a:pPr>
            <a:r>
              <a:rPr b="1" lang="en" sz="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ISO 9001 - Gestión de calidad</a:t>
            </a:r>
            <a:endParaRPr sz="52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3"/>
          <p:cNvSpPr txBox="1"/>
          <p:nvPr/>
        </p:nvSpPr>
        <p:spPr>
          <a:xfrm>
            <a:off x="6084863" y="2050282"/>
            <a:ext cx="935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25" lIns="26625" spcFirstLastPara="1" rIns="26625" wrap="square" tIns="26625">
            <a:noAutofit/>
          </a:bodyPr>
          <a:lstStyle/>
          <a:p>
            <a:pPr indent="-96098" lvl="0" marL="13306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6"/>
              <a:buFont typeface="Calibri"/>
              <a:buChar char="●"/>
            </a:pPr>
            <a:r>
              <a:rPr lang="en" sz="4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Esta norma se centra en los sistemas de gestión de calidad y ayuda a las organizaciones a mejorar su rendimiento</a:t>
            </a:r>
            <a:b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6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6098" lvl="0" marL="13306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6"/>
              <a:buFont typeface="Calibri"/>
              <a:buChar char="●"/>
            </a:pPr>
            <a:r>
              <a:rPr lang="en" sz="4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cumplir con las regulaciones aplicables</a:t>
            </a:r>
            <a:br>
              <a:rPr lang="en" sz="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6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787" lvl="0" marL="13306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1"/>
              <a:buFont typeface="Calibri"/>
              <a:buChar char="●"/>
            </a:pPr>
            <a:r>
              <a:rPr lang="en" sz="4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implementación de la ISO 9001 puede optimizar los procesos de producción de noticias, edición y publicación.</a:t>
            </a:r>
            <a:endParaRPr sz="46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3"/>
          <p:cNvSpPr txBox="1"/>
          <p:nvPr/>
        </p:nvSpPr>
        <p:spPr>
          <a:xfrm>
            <a:off x="7461743" y="1698884"/>
            <a:ext cx="1013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400" lIns="26400" spcFirstLastPara="1" rIns="26400" wrap="square" tIns="26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19"/>
              </a:spcBef>
              <a:spcAft>
                <a:spcPts val="0"/>
              </a:spcAft>
              <a:buNone/>
            </a:pPr>
            <a:r>
              <a:rPr b="1" lang="en" sz="69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ISO/IEC - 27032 - CIBERSEGURIDAD</a:t>
            </a:r>
            <a:endParaRPr b="1" sz="69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19"/>
              </a:spcBef>
              <a:spcAft>
                <a:spcPts val="115"/>
              </a:spcAft>
              <a:buNone/>
            </a:pPr>
            <a:r>
              <a:t/>
            </a:r>
            <a:endParaRPr b="1" sz="69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"/>
          <p:cNvSpPr txBox="1"/>
          <p:nvPr/>
        </p:nvSpPr>
        <p:spPr>
          <a:xfrm>
            <a:off x="7461043" y="2027250"/>
            <a:ext cx="927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400" lIns="26400" spcFirstLastPara="1" rIns="26400" wrap="square" tIns="26400">
            <a:noAutofit/>
          </a:bodyPr>
          <a:lstStyle/>
          <a:p>
            <a:pPr indent="-86114" lvl="0" marL="131919" rtl="0" algn="l">
              <a:spcBef>
                <a:spcPts val="346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Protege obras y software; define derechos morales y patrimoniales.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6114" lvl="0" marL="13191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Incluye excepciones bajo la regla de tres pasos.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6114" lvl="0" marL="13191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7"/>
              <a:buFont typeface="Arial"/>
              <a:buChar char="●"/>
            </a:pPr>
            <a: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Normas de responsabilidad para proveedores de Internet y medidas civiles/penales.</a:t>
            </a:r>
            <a:br>
              <a:rPr lang="en" sz="54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46"/>
              </a:spcBef>
              <a:spcAft>
                <a:spcPts val="0"/>
              </a:spcAft>
              <a:buNone/>
            </a:pPr>
            <a:r>
              <a:t/>
            </a:r>
            <a:endParaRPr sz="46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3"/>
          <p:cNvSpPr/>
          <p:nvPr/>
        </p:nvSpPr>
        <p:spPr>
          <a:xfrm>
            <a:off x="6212876" y="3012769"/>
            <a:ext cx="669000" cy="6642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7" name="Google Shape;967;p13"/>
          <p:cNvCxnSpPr/>
          <p:nvPr/>
        </p:nvCxnSpPr>
        <p:spPr>
          <a:xfrm flipH="1" rot="10800000">
            <a:off x="6091459" y="1992913"/>
            <a:ext cx="8994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3"/>
          <p:cNvCxnSpPr/>
          <p:nvPr/>
        </p:nvCxnSpPr>
        <p:spPr>
          <a:xfrm flipH="1" rot="10800000">
            <a:off x="4752075" y="1992913"/>
            <a:ext cx="8994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13"/>
          <p:cNvCxnSpPr/>
          <p:nvPr/>
        </p:nvCxnSpPr>
        <p:spPr>
          <a:xfrm flipH="1" rot="10800000">
            <a:off x="7474971" y="1992913"/>
            <a:ext cx="899400" cy="3000"/>
          </a:xfrm>
          <a:prstGeom prst="straightConnector1">
            <a:avLst/>
          </a:prstGeom>
          <a:noFill/>
          <a:ln cap="flat" cmpd="sng" w="2300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13"/>
          <p:cNvSpPr/>
          <p:nvPr/>
        </p:nvSpPr>
        <p:spPr>
          <a:xfrm>
            <a:off x="7644486" y="3031259"/>
            <a:ext cx="669000" cy="6306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3"/>
          <p:cNvSpPr/>
          <p:nvPr/>
        </p:nvSpPr>
        <p:spPr>
          <a:xfrm>
            <a:off x="4881161" y="3088875"/>
            <a:ext cx="599400" cy="573300"/>
          </a:xfrm>
          <a:prstGeom prst="ellipse">
            <a:avLst/>
          </a:prstGeom>
          <a:solidFill>
            <a:srgbClr val="FFFFFF"/>
          </a:solidFill>
          <a:ln cap="flat" cmpd="sng" w="23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75" lIns="22175" spcFirstLastPara="1" rIns="22175" wrap="square" tIns="221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curity lock icon / black color (proporcionado por Getty Images)" id="972" name="Google Shape;97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2153" y="3167024"/>
            <a:ext cx="400906" cy="400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roved, ok, trusted, accepted icon (proporcionado por Getty Images)" id="973" name="Google Shape;97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0082" y="3122509"/>
            <a:ext cx="448220" cy="448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, Desktop PC Icon (proporcionado por Getty Images)" id="974" name="Google Shape;97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5015" y="3120969"/>
            <a:ext cx="448220" cy="448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13"/>
          <p:cNvCxnSpPr/>
          <p:nvPr/>
        </p:nvCxnSpPr>
        <p:spPr>
          <a:xfrm>
            <a:off x="2458624" y="1489666"/>
            <a:ext cx="3630900" cy="5100"/>
          </a:xfrm>
          <a:prstGeom prst="straightConnector1">
            <a:avLst/>
          </a:prstGeom>
          <a:noFill/>
          <a:ln cap="flat" cmpd="sng" w="395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EscuelaIT Duoc UC - Escuela de Informática y Telecomunicaciones Duoc UC - Duoc  UC | LinkedIn" id="976" name="Google Shape;97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86800" y="61675"/>
            <a:ext cx="2334250" cy="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190" y="1397485"/>
            <a:ext cx="4291823" cy="293109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82" name="Google Shape;982;p14"/>
          <p:cNvSpPr txBox="1"/>
          <p:nvPr/>
        </p:nvSpPr>
        <p:spPr>
          <a:xfrm>
            <a:off x="4966084" y="814926"/>
            <a:ext cx="3325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325" lIns="41325" spcFirstLastPara="1" rIns="41325" wrap="square" tIns="41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6">
                <a:latin typeface="Calibri"/>
                <a:ea typeface="Calibri"/>
                <a:cs typeface="Calibri"/>
                <a:sym typeface="Calibri"/>
              </a:rPr>
              <a:t>Diagrama de Caso de uso General</a:t>
            </a:r>
            <a:endParaRPr b="1" sz="144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3" name="Google Shape;983;p14"/>
          <p:cNvCxnSpPr/>
          <p:nvPr/>
        </p:nvCxnSpPr>
        <p:spPr>
          <a:xfrm flipH="1" rot="10800000">
            <a:off x="4922723" y="1258631"/>
            <a:ext cx="2777700" cy="19200"/>
          </a:xfrm>
          <a:prstGeom prst="straightConnector1">
            <a:avLst/>
          </a:prstGeom>
          <a:noFill/>
          <a:ln cap="flat" cmpd="sng" w="4325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4" name="Google Shape;984;p14" title="15513c55-97e4-4d51-a47a-6af4739829c7.PNG"/>
          <p:cNvPicPr preferRelativeResize="0"/>
          <p:nvPr/>
        </p:nvPicPr>
        <p:blipFill rotWithShape="1">
          <a:blip r:embed="rId4">
            <a:alphaModFix/>
          </a:blip>
          <a:srcRect b="26231" l="0" r="0" t="0"/>
          <a:stretch/>
        </p:blipFill>
        <p:spPr>
          <a:xfrm>
            <a:off x="290987" y="1397485"/>
            <a:ext cx="4006926" cy="293109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4"/>
          <p:cNvSpPr txBox="1"/>
          <p:nvPr/>
        </p:nvSpPr>
        <p:spPr>
          <a:xfrm>
            <a:off x="506831" y="822859"/>
            <a:ext cx="3791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325" lIns="41325" spcFirstLastPara="1" rIns="41325" wrap="square" tIns="41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rPr b="1" lang="en" sz="153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Tecnologías y Modelo por Capas o MVC</a:t>
            </a:r>
            <a:endParaRPr b="1" sz="1084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6" name="Google Shape;986;p14"/>
          <p:cNvCxnSpPr/>
          <p:nvPr/>
        </p:nvCxnSpPr>
        <p:spPr>
          <a:xfrm flipH="1" rot="10800000">
            <a:off x="549605" y="1136652"/>
            <a:ext cx="3215100" cy="5400"/>
          </a:xfrm>
          <a:prstGeom prst="straightConnector1">
            <a:avLst/>
          </a:prstGeom>
          <a:noFill/>
          <a:ln cap="flat" cmpd="sng" w="4325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"/>
          <p:cNvSpPr txBox="1"/>
          <p:nvPr/>
        </p:nvSpPr>
        <p:spPr>
          <a:xfrm>
            <a:off x="787169" y="2140462"/>
            <a:ext cx="4782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4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4">
              <a:solidFill>
                <a:srgbClr val="000000"/>
              </a:solidFill>
            </a:endParaRPr>
          </a:p>
        </p:txBody>
      </p:sp>
      <p:sp>
        <p:nvSpPr>
          <p:cNvPr id="992" name="Google Shape;992;p15"/>
          <p:cNvSpPr txBox="1"/>
          <p:nvPr/>
        </p:nvSpPr>
        <p:spPr>
          <a:xfrm>
            <a:off x="4935853" y="856800"/>
            <a:ext cx="2788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50" lIns="36750" spcFirstLastPara="1" rIns="36750" wrap="square" tIns="36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6">
                <a:latin typeface="Calibri"/>
                <a:ea typeface="Calibri"/>
                <a:cs typeface="Calibri"/>
                <a:sym typeface="Calibri"/>
              </a:rPr>
              <a:t>Diagrama BPMN Proceso Mejorado</a:t>
            </a:r>
            <a:endParaRPr b="1" sz="1326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3" name="Google Shape;993;p15"/>
          <p:cNvCxnSpPr/>
          <p:nvPr/>
        </p:nvCxnSpPr>
        <p:spPr>
          <a:xfrm flipH="1" rot="10800000">
            <a:off x="4996341" y="1080408"/>
            <a:ext cx="2469300" cy="15900"/>
          </a:xfrm>
          <a:prstGeom prst="straightConnector1">
            <a:avLst/>
          </a:prstGeom>
          <a:noFill/>
          <a:ln cap="flat" cmpd="sng" w="3825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4" name="Google Shape;9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25" y="1241947"/>
            <a:ext cx="3914757" cy="300593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5" name="Google Shape;995;p15"/>
          <p:cNvSpPr txBox="1"/>
          <p:nvPr/>
        </p:nvSpPr>
        <p:spPr>
          <a:xfrm>
            <a:off x="787169" y="856800"/>
            <a:ext cx="3370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50" lIns="36750" spcFirstLastPara="1" rIns="36750" wrap="square" tIns="36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Diagrama To-Do</a:t>
            </a: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6" name="Google Shape;996;p15"/>
          <p:cNvCxnSpPr/>
          <p:nvPr/>
        </p:nvCxnSpPr>
        <p:spPr>
          <a:xfrm flipH="1" rot="10800000">
            <a:off x="787169" y="1086035"/>
            <a:ext cx="1186800" cy="9300"/>
          </a:xfrm>
          <a:prstGeom prst="straightConnector1">
            <a:avLst/>
          </a:prstGeom>
          <a:noFill/>
          <a:ln cap="flat" cmpd="sng" w="3825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7" name="Google Shape;9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350" y="1304200"/>
            <a:ext cx="4029799" cy="29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"/>
          <p:cNvSpPr txBox="1"/>
          <p:nvPr/>
        </p:nvSpPr>
        <p:spPr>
          <a:xfrm>
            <a:off x="1188828" y="160475"/>
            <a:ext cx="5204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7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39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7"/>
          </a:p>
        </p:txBody>
      </p:sp>
      <p:pic>
        <p:nvPicPr>
          <p:cNvPr descr="image.png" id="1003" name="Google Shape;10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00" y="1489400"/>
            <a:ext cx="5106875" cy="310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16"/>
          <p:cNvCxnSpPr/>
          <p:nvPr/>
        </p:nvCxnSpPr>
        <p:spPr>
          <a:xfrm>
            <a:off x="3461023" y="659366"/>
            <a:ext cx="660300" cy="3900"/>
          </a:xfrm>
          <a:prstGeom prst="straightConnector1">
            <a:avLst/>
          </a:prstGeom>
          <a:noFill/>
          <a:ln cap="flat" cmpd="sng" w="152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.png" id="1005" name="Google Shape;10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00" y="71711"/>
            <a:ext cx="1082156" cy="117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45" y="192410"/>
            <a:ext cx="937872" cy="937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" name="Google Shape;1007;p16"/>
          <p:cNvGrpSpPr/>
          <p:nvPr/>
        </p:nvGrpSpPr>
        <p:grpSpPr>
          <a:xfrm>
            <a:off x="5717350" y="303850"/>
            <a:ext cx="2487566" cy="4720356"/>
            <a:chOff x="3730434" y="1654722"/>
            <a:chExt cx="110864" cy="322418"/>
          </a:xfrm>
        </p:grpSpPr>
        <p:sp>
          <p:nvSpPr>
            <p:cNvPr id="1008" name="Google Shape;1008;p16"/>
            <p:cNvSpPr/>
            <p:nvPr/>
          </p:nvSpPr>
          <p:spPr>
            <a:xfrm>
              <a:off x="3730434" y="1654722"/>
              <a:ext cx="110864" cy="322418"/>
            </a:xfrm>
            <a:custGeom>
              <a:rect b="b" l="l" r="r" t="t"/>
              <a:pathLst>
                <a:path extrusionOk="0" h="13630" w="9859">
                  <a:moveTo>
                    <a:pt x="9458" y="11751"/>
                  </a:moveTo>
                  <a:lnTo>
                    <a:pt x="9458" y="12424"/>
                  </a:lnTo>
                  <a:cubicBezTo>
                    <a:pt x="9458" y="12868"/>
                    <a:pt x="9097" y="13230"/>
                    <a:pt x="8653" y="13230"/>
                  </a:cubicBezTo>
                  <a:lnTo>
                    <a:pt x="1206" y="13230"/>
                  </a:lnTo>
                  <a:cubicBezTo>
                    <a:pt x="762" y="13230"/>
                    <a:pt x="399" y="12868"/>
                    <a:pt x="399" y="12424"/>
                  </a:cubicBezTo>
                  <a:lnTo>
                    <a:pt x="399" y="11751"/>
                  </a:lnTo>
                  <a:close/>
                  <a:moveTo>
                    <a:pt x="1206" y="0"/>
                  </a:moveTo>
                  <a:cubicBezTo>
                    <a:pt x="540" y="0"/>
                    <a:pt x="0" y="541"/>
                    <a:pt x="0" y="1206"/>
                  </a:cubicBezTo>
                  <a:lnTo>
                    <a:pt x="0" y="7757"/>
                  </a:lnTo>
                  <a:cubicBezTo>
                    <a:pt x="0" y="7868"/>
                    <a:pt x="89" y="7958"/>
                    <a:pt x="201" y="7958"/>
                  </a:cubicBezTo>
                  <a:cubicBezTo>
                    <a:pt x="312" y="7958"/>
                    <a:pt x="400" y="7868"/>
                    <a:pt x="400" y="7757"/>
                  </a:cubicBezTo>
                  <a:lnTo>
                    <a:pt x="400" y="2280"/>
                  </a:lnTo>
                  <a:lnTo>
                    <a:pt x="6645" y="2280"/>
                  </a:lnTo>
                  <a:cubicBezTo>
                    <a:pt x="6755" y="2280"/>
                    <a:pt x="6846" y="2190"/>
                    <a:pt x="6846" y="2079"/>
                  </a:cubicBezTo>
                  <a:cubicBezTo>
                    <a:pt x="6846" y="1969"/>
                    <a:pt x="6755" y="1879"/>
                    <a:pt x="6645" y="1879"/>
                  </a:cubicBezTo>
                  <a:lnTo>
                    <a:pt x="400" y="1879"/>
                  </a:lnTo>
                  <a:lnTo>
                    <a:pt x="400" y="1206"/>
                  </a:lnTo>
                  <a:cubicBezTo>
                    <a:pt x="400" y="762"/>
                    <a:pt x="763" y="399"/>
                    <a:pt x="1207" y="399"/>
                  </a:cubicBezTo>
                  <a:lnTo>
                    <a:pt x="8654" y="399"/>
                  </a:lnTo>
                  <a:cubicBezTo>
                    <a:pt x="9098" y="399"/>
                    <a:pt x="9461" y="762"/>
                    <a:pt x="9461" y="1206"/>
                  </a:cubicBezTo>
                  <a:lnTo>
                    <a:pt x="9461" y="1879"/>
                  </a:lnTo>
                  <a:lnTo>
                    <a:pt x="7579" y="1879"/>
                  </a:lnTo>
                  <a:cubicBezTo>
                    <a:pt x="7469" y="1879"/>
                    <a:pt x="7378" y="1969"/>
                    <a:pt x="7378" y="2079"/>
                  </a:cubicBezTo>
                  <a:cubicBezTo>
                    <a:pt x="7378" y="2190"/>
                    <a:pt x="7469" y="2280"/>
                    <a:pt x="7579" y="2280"/>
                  </a:cubicBezTo>
                  <a:lnTo>
                    <a:pt x="9461" y="2280"/>
                  </a:lnTo>
                  <a:lnTo>
                    <a:pt x="9461" y="11350"/>
                  </a:lnTo>
                  <a:lnTo>
                    <a:pt x="400" y="11350"/>
                  </a:lnTo>
                  <a:lnTo>
                    <a:pt x="400" y="8690"/>
                  </a:lnTo>
                  <a:cubicBezTo>
                    <a:pt x="400" y="8578"/>
                    <a:pt x="312" y="8489"/>
                    <a:pt x="201" y="8489"/>
                  </a:cubicBezTo>
                  <a:cubicBezTo>
                    <a:pt x="89" y="8489"/>
                    <a:pt x="0" y="8578"/>
                    <a:pt x="0" y="8690"/>
                  </a:cubicBezTo>
                  <a:lnTo>
                    <a:pt x="0" y="12424"/>
                  </a:lnTo>
                  <a:cubicBezTo>
                    <a:pt x="0" y="13087"/>
                    <a:pt x="540" y="13629"/>
                    <a:pt x="1206" y="13629"/>
                  </a:cubicBezTo>
                  <a:lnTo>
                    <a:pt x="8653" y="13629"/>
                  </a:lnTo>
                  <a:cubicBezTo>
                    <a:pt x="9316" y="13629"/>
                    <a:pt x="9858" y="13087"/>
                    <a:pt x="9858" y="12424"/>
                  </a:cubicBezTo>
                  <a:lnTo>
                    <a:pt x="9858" y="1206"/>
                  </a:lnTo>
                  <a:cubicBezTo>
                    <a:pt x="9858" y="541"/>
                    <a:pt x="9318" y="0"/>
                    <a:pt x="8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100" lIns="1145250" spcFirstLastPara="1" rIns="1145250" wrap="square" tIns="9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39"/>
                <a:buFont typeface="Arial"/>
                <a:buNone/>
              </a:pPr>
              <a:r>
                <a:t/>
              </a:r>
              <a:endParaRPr b="0" i="0" sz="175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777810" y="1946087"/>
              <a:ext cx="32775" cy="10025"/>
            </a:xfrm>
            <a:custGeom>
              <a:rect b="b" l="l" r="r" t="t"/>
              <a:pathLst>
                <a:path extrusionOk="0" h="401" w="1311">
                  <a:moveTo>
                    <a:pt x="199" y="1"/>
                  </a:moveTo>
                  <a:cubicBezTo>
                    <a:pt x="89" y="1"/>
                    <a:pt x="0" y="89"/>
                    <a:pt x="0" y="200"/>
                  </a:cubicBezTo>
                  <a:cubicBezTo>
                    <a:pt x="0" y="312"/>
                    <a:pt x="90" y="401"/>
                    <a:pt x="199" y="401"/>
                  </a:cubicBezTo>
                  <a:lnTo>
                    <a:pt x="1109" y="401"/>
                  </a:lnTo>
                  <a:cubicBezTo>
                    <a:pt x="1220" y="401"/>
                    <a:pt x="1310" y="312"/>
                    <a:pt x="1310" y="200"/>
                  </a:cubicBezTo>
                  <a:cubicBezTo>
                    <a:pt x="1310" y="89"/>
                    <a:pt x="1220" y="1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100" lIns="1145250" spcFirstLastPara="1" rIns="1145250" wrap="square" tIns="92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39"/>
                <a:buFont typeface="Arial"/>
                <a:buNone/>
              </a:pPr>
              <a:r>
                <a:t/>
              </a:r>
              <a:endParaRPr b="0" i="0" sz="175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0" name="Google Shape;1010;p16" title="Movil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3725" y="419575"/>
            <a:ext cx="2394824" cy="444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6" title="Escritoriofinalpart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900" y="1607850"/>
            <a:ext cx="4854501" cy="28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16" name="Google Shape;10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138" y="93687"/>
            <a:ext cx="2286864" cy="5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7"/>
          <p:cNvSpPr txBox="1"/>
          <p:nvPr/>
        </p:nvSpPr>
        <p:spPr>
          <a:xfrm>
            <a:off x="2" y="600634"/>
            <a:ext cx="8875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3275" lIns="66550" spcFirstLastPara="1" rIns="66550" wrap="square" tIns="33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Resultados Pruebas obtenidas</a:t>
            </a:r>
            <a:endParaRPr sz="1019"/>
          </a:p>
        </p:txBody>
      </p:sp>
      <p:pic>
        <p:nvPicPr>
          <p:cNvPr descr="image.png" id="1018" name="Google Shape;10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317" y="1274472"/>
            <a:ext cx="1754728" cy="1809400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</p:pic>
      <p:sp>
        <p:nvSpPr>
          <p:cNvPr id="1019" name="Google Shape;1019;p17"/>
          <p:cNvSpPr txBox="1"/>
          <p:nvPr/>
        </p:nvSpPr>
        <p:spPr>
          <a:xfrm>
            <a:off x="1648982" y="1322900"/>
            <a:ext cx="997500" cy="165000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  <p:txBody>
          <a:bodyPr anchorCtr="0" anchor="t" bIns="30825" lIns="30825" spcFirstLastPara="1" rIns="30825" wrap="square" tIns="3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📈 Fase 1</a:t>
            </a:r>
            <a:endParaRPr b="1" sz="129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0" name="Google Shape;1020;p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546" y="2809214"/>
            <a:ext cx="211986" cy="230287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</p:pic>
      <p:pic>
        <p:nvPicPr>
          <p:cNvPr descr="image.png" id="1021" name="Google Shape;10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473" y="1262251"/>
            <a:ext cx="1778424" cy="1833842"/>
          </a:xfrm>
          <a:prstGeom prst="rect">
            <a:avLst/>
          </a:prstGeom>
          <a:noFill/>
          <a:ln>
            <a:noFill/>
          </a:ln>
          <a:effectLst>
            <a:outerShdw blurRad="19533" rotWithShape="0" algn="bl" dir="5400000" dist="6511">
              <a:srgbClr val="000000">
                <a:alpha val="50000"/>
              </a:srgbClr>
            </a:outerShdw>
          </a:effectLst>
        </p:spPr>
      </p:pic>
      <p:pic>
        <p:nvPicPr>
          <p:cNvPr id="1022" name="Google Shape;1022;p17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458" y="2738497"/>
            <a:ext cx="298004" cy="323732"/>
          </a:xfrm>
          <a:prstGeom prst="rect">
            <a:avLst/>
          </a:prstGeom>
          <a:noFill/>
          <a:ln>
            <a:noFill/>
          </a:ln>
          <a:effectLst>
            <a:outerShdw blurRad="19533" rotWithShape="0" algn="bl" dir="5400000" dist="6511">
              <a:srgbClr val="000000">
                <a:alpha val="50000"/>
              </a:srgbClr>
            </a:outerShdw>
          </a:effectLst>
        </p:spPr>
      </p:pic>
      <p:sp>
        <p:nvSpPr>
          <p:cNvPr id="1023" name="Google Shape;1023;p17"/>
          <p:cNvSpPr txBox="1"/>
          <p:nvPr/>
        </p:nvSpPr>
        <p:spPr>
          <a:xfrm>
            <a:off x="4141522" y="1321808"/>
            <a:ext cx="1683000" cy="167100"/>
          </a:xfrm>
          <a:prstGeom prst="rect">
            <a:avLst/>
          </a:prstGeom>
          <a:noFill/>
          <a:ln>
            <a:noFill/>
          </a:ln>
          <a:effectLst>
            <a:outerShdw blurRad="19533" rotWithShape="0" algn="bl" dir="5400000" dist="6511">
              <a:srgbClr val="000000">
                <a:alpha val="50000"/>
              </a:srgbClr>
            </a:outerShdw>
          </a:effectLst>
        </p:spPr>
        <p:txBody>
          <a:bodyPr anchorCtr="0" anchor="t" bIns="31250" lIns="31250" spcFirstLastPara="1" rIns="31250" wrap="square" tIns="31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💹 Fase 2</a:t>
            </a:r>
            <a:endParaRPr b="1" sz="127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024" name="Google Shape;10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8265" y="1282934"/>
            <a:ext cx="1778424" cy="1792493"/>
          </a:xfrm>
          <a:prstGeom prst="rect">
            <a:avLst/>
          </a:prstGeom>
          <a:noFill/>
          <a:ln>
            <a:noFill/>
          </a:ln>
          <a:effectLst>
            <a:outerShdw blurRad="18315" rotWithShape="0" algn="bl" dir="5400000" dist="6105">
              <a:srgbClr val="000000">
                <a:alpha val="50000"/>
              </a:srgbClr>
            </a:outerShdw>
          </a:effectLst>
        </p:spPr>
      </p:pic>
      <p:sp>
        <p:nvSpPr>
          <p:cNvPr id="1025" name="Google Shape;1025;p17"/>
          <p:cNvSpPr txBox="1"/>
          <p:nvPr/>
        </p:nvSpPr>
        <p:spPr>
          <a:xfrm>
            <a:off x="6631741" y="1326940"/>
            <a:ext cx="1683000" cy="156900"/>
          </a:xfrm>
          <a:prstGeom prst="rect">
            <a:avLst/>
          </a:prstGeom>
          <a:noFill/>
          <a:ln>
            <a:noFill/>
          </a:ln>
          <a:effectLst>
            <a:outerShdw blurRad="18315" rotWithShape="0" algn="bl" dir="5400000" dist="6105">
              <a:srgbClr val="000000">
                <a:alpha val="50000"/>
              </a:srgbClr>
            </a:outerShdw>
          </a:effectLst>
        </p:spPr>
        <p:txBody>
          <a:bodyPr anchorCtr="0" anchor="t" bIns="29275" lIns="29275" spcFirstLastPara="1" rIns="29275" wrap="square" tIns="29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49"/>
              </a:spcBef>
              <a:spcAft>
                <a:spcPts val="128"/>
              </a:spcAft>
              <a:buClr>
                <a:srgbClr val="000000"/>
              </a:buClr>
              <a:buSzPts val="353"/>
              <a:buFont typeface="Arial"/>
              <a:buNone/>
            </a:pPr>
            <a:r>
              <a:rPr b="1" lang="en" sz="1273">
                <a:solidFill>
                  <a:srgbClr val="FFFFFF"/>
                </a:solidFill>
              </a:rPr>
              <a:t>📉 Fase 3</a:t>
            </a:r>
            <a:endParaRPr b="1" sz="127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Google Shape;1026;p17">
            <a:hlinkClick r:id="rId8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4016" y="2748601"/>
            <a:ext cx="279425" cy="303547"/>
          </a:xfrm>
          <a:prstGeom prst="rect">
            <a:avLst/>
          </a:prstGeom>
          <a:noFill/>
          <a:ln>
            <a:noFill/>
          </a:ln>
          <a:effectLst>
            <a:outerShdw blurRad="18315" rotWithShape="0" algn="bl" dir="5400000" dist="6105">
              <a:srgbClr val="000000">
                <a:alpha val="50000"/>
              </a:srgbClr>
            </a:outerShdw>
          </a:effectLst>
        </p:spPr>
      </p:pic>
      <p:pic>
        <p:nvPicPr>
          <p:cNvPr id="1027" name="Google Shape;102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6489" y="4184405"/>
            <a:ext cx="1682891" cy="57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7" title="RunTestPlan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8876" y="3184022"/>
            <a:ext cx="2111610" cy="1747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7"/>
          <p:cNvSpPr txBox="1"/>
          <p:nvPr/>
        </p:nvSpPr>
        <p:spPr>
          <a:xfrm>
            <a:off x="1305687" y="1649979"/>
            <a:ext cx="1778400" cy="1159200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  <p:txBody>
          <a:bodyPr anchorCtr="0" anchor="t" bIns="30825" lIns="30825" spcFirstLastPara="1" rIns="30825" wrap="square" tIns="3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Carga Realizada 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40 Usuarios Simultáneos👁‍🗨</a:t>
            </a:r>
            <a:endParaRPr sz="757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Resultado Obtenido: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Tiempo de Respuesta de </a:t>
            </a:r>
            <a:r>
              <a:rPr b="1" lang="en" sz="655">
                <a:solidFill>
                  <a:srgbClr val="FFFFFF"/>
                </a:solidFill>
              </a:rPr>
              <a:t>~</a:t>
            </a:r>
            <a:r>
              <a:rPr lang="en" sz="757">
                <a:solidFill>
                  <a:srgbClr val="FFFFFF"/>
                </a:solidFill>
              </a:rPr>
              <a:t>15.7 segundos ⏱</a:t>
            </a:r>
            <a:endParaRPr sz="757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Estado de Test: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Aprobado✅</a:t>
            </a:r>
            <a:endParaRPr sz="994">
              <a:solidFill>
                <a:srgbClr val="FFFFFF"/>
              </a:solidFill>
            </a:endParaRPr>
          </a:p>
        </p:txBody>
      </p:sp>
      <p:sp>
        <p:nvSpPr>
          <p:cNvPr id="1030" name="Google Shape;1030;p17"/>
          <p:cNvSpPr txBox="1"/>
          <p:nvPr/>
        </p:nvSpPr>
        <p:spPr>
          <a:xfrm>
            <a:off x="3748734" y="1649979"/>
            <a:ext cx="1778400" cy="1159200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  <p:txBody>
          <a:bodyPr anchorCtr="0" anchor="t" bIns="30825" lIns="30825" spcFirstLastPara="1" rIns="30825" wrap="square" tIns="3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Carga Realizada 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692">
                <a:solidFill>
                  <a:srgbClr val="FFFFFF"/>
                </a:solidFill>
              </a:rPr>
              <a:t>150 </a:t>
            </a:r>
            <a:r>
              <a:rPr lang="en" sz="757">
                <a:solidFill>
                  <a:srgbClr val="FFFFFF"/>
                </a:solidFill>
              </a:rPr>
              <a:t>Usuarios Simultáneos👁‍🗨</a:t>
            </a:r>
            <a:endParaRPr sz="757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Resultado Obtenido: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Tiempo de Respuesta de </a:t>
            </a:r>
            <a:r>
              <a:rPr b="1" lang="en" sz="655">
                <a:solidFill>
                  <a:srgbClr val="FFFFFF"/>
                </a:solidFill>
              </a:rPr>
              <a:t>~</a:t>
            </a:r>
            <a:r>
              <a:rPr lang="en" sz="692">
                <a:solidFill>
                  <a:srgbClr val="FFFFFF"/>
                </a:solidFill>
              </a:rPr>
              <a:t>27</a:t>
            </a:r>
            <a:r>
              <a:rPr lang="en" sz="757">
                <a:solidFill>
                  <a:srgbClr val="FFFFFF"/>
                </a:solidFill>
              </a:rPr>
              <a:t> segundos ⏱</a:t>
            </a:r>
            <a:endParaRPr sz="757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Estado de Test: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Aprobado✅</a:t>
            </a:r>
            <a:endParaRPr sz="994">
              <a:solidFill>
                <a:srgbClr val="FFFFFF"/>
              </a:solidFill>
            </a:endParaRPr>
          </a:p>
        </p:txBody>
      </p:sp>
      <p:sp>
        <p:nvSpPr>
          <p:cNvPr id="1031" name="Google Shape;1031;p17"/>
          <p:cNvSpPr txBox="1"/>
          <p:nvPr/>
        </p:nvSpPr>
        <p:spPr>
          <a:xfrm>
            <a:off x="6311295" y="1649970"/>
            <a:ext cx="1778400" cy="1159200"/>
          </a:xfrm>
          <a:prstGeom prst="rect">
            <a:avLst/>
          </a:prstGeom>
          <a:noFill/>
          <a:ln>
            <a:noFill/>
          </a:ln>
          <a:effectLst>
            <a:outerShdw blurRad="19272" rotWithShape="0" algn="bl" dir="5400000" dist="6424">
              <a:srgbClr val="000000">
                <a:alpha val="50000"/>
              </a:srgbClr>
            </a:outerShdw>
          </a:effectLst>
        </p:spPr>
        <p:txBody>
          <a:bodyPr anchorCtr="0" anchor="t" bIns="30825" lIns="30825" spcFirstLastPara="1" rIns="30825" wrap="square" tIns="30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Carga Realizada 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692">
                <a:solidFill>
                  <a:srgbClr val="FFFFFF"/>
                </a:solidFill>
              </a:rPr>
              <a:t>200 </a:t>
            </a:r>
            <a:r>
              <a:rPr lang="en" sz="757">
                <a:solidFill>
                  <a:srgbClr val="FFFFFF"/>
                </a:solidFill>
              </a:rPr>
              <a:t>Usuarios Simultáneos👁‍🗨</a:t>
            </a:r>
            <a:endParaRPr sz="757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Resultado Obtenido: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Tiempo de Respuesta de </a:t>
            </a:r>
            <a:r>
              <a:rPr b="1" lang="en" sz="655">
                <a:solidFill>
                  <a:srgbClr val="FFFFFF"/>
                </a:solidFill>
              </a:rPr>
              <a:t>~38 segundos</a:t>
            </a:r>
            <a:r>
              <a:rPr lang="en" sz="655">
                <a:solidFill>
                  <a:srgbClr val="FFFFFF"/>
                </a:solidFill>
              </a:rPr>
              <a:t> </a:t>
            </a:r>
            <a:r>
              <a:rPr lang="en" sz="757">
                <a:solidFill>
                  <a:srgbClr val="FFFFFF"/>
                </a:solidFill>
              </a:rPr>
              <a:t>⏱</a:t>
            </a:r>
            <a:r>
              <a:rPr lang="en" sz="655">
                <a:solidFill>
                  <a:srgbClr val="FFFFFF"/>
                </a:solidFill>
              </a:rPr>
              <a:t> </a:t>
            </a:r>
            <a:endParaRPr sz="830">
              <a:solidFill>
                <a:srgbClr val="FFFFFF"/>
              </a:solidFill>
            </a:endParaRPr>
          </a:p>
          <a:p>
            <a:pPr indent="0" lvl="0" marL="33283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7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7">
                <a:solidFill>
                  <a:srgbClr val="FFFFFF"/>
                </a:solidFill>
              </a:rPr>
              <a:t>Estado de Test: </a:t>
            </a:r>
            <a:endParaRPr sz="757">
              <a:solidFill>
                <a:srgbClr val="FFFFFF"/>
              </a:solidFill>
            </a:endParaRPr>
          </a:p>
          <a:p>
            <a:pPr indent="-214545" lvl="0" marL="332830" rtl="0" algn="l">
              <a:spcBef>
                <a:spcPts val="0"/>
              </a:spcBef>
              <a:spcAft>
                <a:spcPts val="0"/>
              </a:spcAft>
              <a:buSzPts val="758"/>
              <a:buChar char="-"/>
            </a:pPr>
            <a:r>
              <a:rPr lang="en" sz="757">
                <a:solidFill>
                  <a:srgbClr val="FFFFFF"/>
                </a:solidFill>
              </a:rPr>
              <a:t>Aprobado✅</a:t>
            </a:r>
            <a:endParaRPr sz="994">
              <a:solidFill>
                <a:srgbClr val="FFFFFF"/>
              </a:solidFill>
            </a:endParaRPr>
          </a:p>
        </p:txBody>
      </p:sp>
      <p:cxnSp>
        <p:nvCxnSpPr>
          <p:cNvPr id="1032" name="Google Shape;1032;p17"/>
          <p:cNvCxnSpPr/>
          <p:nvPr/>
        </p:nvCxnSpPr>
        <p:spPr>
          <a:xfrm flipH="1" rot="10800000">
            <a:off x="1366574" y="1590469"/>
            <a:ext cx="1557000" cy="11100"/>
          </a:xfrm>
          <a:prstGeom prst="straightConnector1">
            <a:avLst/>
          </a:prstGeom>
          <a:noFill/>
          <a:ln cap="flat" cmpd="sng" w="6925">
            <a:solidFill>
              <a:srgbClr val="ED7D3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7"/>
          <p:cNvCxnSpPr/>
          <p:nvPr/>
        </p:nvCxnSpPr>
        <p:spPr>
          <a:xfrm flipH="1" rot="10800000">
            <a:off x="3786116" y="1590469"/>
            <a:ext cx="1557000" cy="11100"/>
          </a:xfrm>
          <a:prstGeom prst="straightConnector1">
            <a:avLst/>
          </a:prstGeom>
          <a:noFill/>
          <a:ln cap="flat" cmpd="sng" w="6925">
            <a:solidFill>
              <a:srgbClr val="ED7D3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7"/>
          <p:cNvCxnSpPr/>
          <p:nvPr/>
        </p:nvCxnSpPr>
        <p:spPr>
          <a:xfrm flipH="1" rot="10800000">
            <a:off x="6421903" y="1590469"/>
            <a:ext cx="1557000" cy="11100"/>
          </a:xfrm>
          <a:prstGeom prst="straightConnector1">
            <a:avLst/>
          </a:prstGeom>
          <a:noFill/>
          <a:ln cap="flat" cmpd="sng" w="6925">
            <a:solidFill>
              <a:srgbClr val="ED7D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8"/>
          <p:cNvSpPr txBox="1"/>
          <p:nvPr/>
        </p:nvSpPr>
        <p:spPr>
          <a:xfrm>
            <a:off x="1641988" y="481888"/>
            <a:ext cx="64722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45">
                <a:solidFill>
                  <a:srgbClr val="000000"/>
                </a:solidFill>
              </a:rPr>
              <a:t>Evolución de las Métricas con la implementación</a:t>
            </a:r>
            <a:endParaRPr b="1" sz="2145">
              <a:solidFill>
                <a:srgbClr val="000000"/>
              </a:solidFill>
            </a:endParaRPr>
          </a:p>
        </p:txBody>
      </p:sp>
      <p:pic>
        <p:nvPicPr>
          <p:cNvPr descr="image.png" id="1040" name="Google Shape;10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200" y="1187932"/>
            <a:ext cx="3521111" cy="3459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1" name="Google Shape;10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7579" y="1187932"/>
            <a:ext cx="3895418" cy="360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8"/>
          <p:cNvSpPr txBox="1"/>
          <p:nvPr/>
        </p:nvSpPr>
        <p:spPr>
          <a:xfrm>
            <a:off x="735348" y="1270439"/>
            <a:ext cx="3361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noAutofit/>
          </a:bodyPr>
          <a:lstStyle/>
          <a:p>
            <a:pPr indent="0" lvl="0" marL="2066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3" u="sng">
                <a:solidFill>
                  <a:srgbClr val="FFFFFF"/>
                </a:solidFill>
              </a:rPr>
              <a:t>Monetario</a:t>
            </a:r>
            <a:br>
              <a:rPr lang="en" sz="1183">
                <a:solidFill>
                  <a:srgbClr val="FFFFFF"/>
                </a:solidFill>
              </a:rPr>
            </a:br>
            <a:r>
              <a:rPr lang="en" sz="1183">
                <a:solidFill>
                  <a:srgbClr val="FFFFFF"/>
                </a:solidFill>
              </a:rPr>
              <a:t>Por noticia Publicada en redes sociales se generaban de </a:t>
            </a:r>
            <a:r>
              <a:rPr b="1" lang="en" sz="1183" u="sng">
                <a:solidFill>
                  <a:srgbClr val="FFFFFF"/>
                </a:solidFill>
              </a:rPr>
              <a:t>2-14</a:t>
            </a:r>
            <a:r>
              <a:rPr lang="en" sz="1183">
                <a:solidFill>
                  <a:srgbClr val="FFFFFF"/>
                </a:solidFill>
              </a:rPr>
              <a:t> pesos según registros de Facebook</a:t>
            </a:r>
            <a:br>
              <a:rPr lang="en" sz="1183">
                <a:solidFill>
                  <a:srgbClr val="FFFFFF"/>
                </a:solidFill>
              </a:rPr>
            </a:br>
            <a:br>
              <a:rPr lang="en" sz="1183">
                <a:solidFill>
                  <a:srgbClr val="FFFFFF"/>
                </a:solidFill>
              </a:rPr>
            </a:br>
            <a:r>
              <a:rPr b="1" lang="en" sz="1183" u="sng">
                <a:solidFill>
                  <a:srgbClr val="FFFFFF"/>
                </a:solidFill>
              </a:rPr>
              <a:t>Visitas</a:t>
            </a:r>
            <a:br>
              <a:rPr lang="en" sz="1183">
                <a:solidFill>
                  <a:srgbClr val="FFFFFF"/>
                </a:solidFill>
              </a:rPr>
            </a:br>
            <a:endParaRPr sz="1183">
              <a:solidFill>
                <a:srgbClr val="FFFFFF"/>
              </a:solidFill>
            </a:endParaRPr>
          </a:p>
        </p:txBody>
      </p:sp>
      <p:sp>
        <p:nvSpPr>
          <p:cNvPr id="1043" name="Google Shape;1043;p18"/>
          <p:cNvSpPr txBox="1"/>
          <p:nvPr/>
        </p:nvSpPr>
        <p:spPr>
          <a:xfrm>
            <a:off x="4891145" y="1343458"/>
            <a:ext cx="16794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3" u="sng">
                <a:solidFill>
                  <a:srgbClr val="FFFFFF"/>
                </a:solidFill>
              </a:rPr>
              <a:t>Monetario</a:t>
            </a:r>
            <a:endParaRPr b="1" sz="1183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87">
                <a:solidFill>
                  <a:srgbClr val="FFFFFF"/>
                </a:solidFill>
              </a:rPr>
              <a:t>Implementación de publicidad genera ganancias dependiendo las interacciones y visitas con la página. Generando a dia de hoy actualmente un aumento de </a:t>
            </a:r>
            <a:r>
              <a:rPr lang="en" sz="887" u="sng">
                <a:solidFill>
                  <a:srgbClr val="FFFFFF"/>
                </a:solidFill>
              </a:rPr>
              <a:t> </a:t>
            </a:r>
            <a:r>
              <a:rPr b="1" lang="en" sz="887" u="sng">
                <a:solidFill>
                  <a:srgbClr val="FFFFFF"/>
                </a:solidFill>
              </a:rPr>
              <a:t>24.7%</a:t>
            </a:r>
            <a:r>
              <a:rPr b="1" lang="en" sz="887">
                <a:solidFill>
                  <a:srgbClr val="FFFFFF"/>
                </a:solidFill>
              </a:rPr>
              <a:t> </a:t>
            </a:r>
            <a:r>
              <a:rPr lang="en" sz="887">
                <a:solidFill>
                  <a:srgbClr val="FFFFFF"/>
                </a:solidFill>
              </a:rPr>
              <a:t>en las ganancias esperadas sin contar pagos por publicidad</a:t>
            </a:r>
            <a:endParaRPr sz="887">
              <a:solidFill>
                <a:srgbClr val="FFFFFF"/>
              </a:solidFill>
            </a:endParaRPr>
          </a:p>
        </p:txBody>
      </p:sp>
      <p:cxnSp>
        <p:nvCxnSpPr>
          <p:cNvPr id="1044" name="Google Shape;1044;p18"/>
          <p:cNvCxnSpPr/>
          <p:nvPr/>
        </p:nvCxnSpPr>
        <p:spPr>
          <a:xfrm>
            <a:off x="1727798" y="824397"/>
            <a:ext cx="6398400" cy="5400"/>
          </a:xfrm>
          <a:prstGeom prst="straightConnector1">
            <a:avLst/>
          </a:prstGeom>
          <a:noFill/>
          <a:ln cap="flat" cmpd="sng" w="4275">
            <a:solidFill>
              <a:srgbClr val="ED7D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5" name="Google Shape;10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108" y="2401503"/>
            <a:ext cx="1420084" cy="18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8"/>
          <p:cNvSpPr txBox="1"/>
          <p:nvPr/>
        </p:nvSpPr>
        <p:spPr>
          <a:xfrm>
            <a:off x="955497" y="2492246"/>
            <a:ext cx="12429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7">
                <a:solidFill>
                  <a:srgbClr val="FFFFFF"/>
                </a:solidFill>
              </a:rPr>
              <a:t>Durante el periodo del 2025 se destacó la poca interaccion del publico con el medio llegando a una máxima de </a:t>
            </a:r>
            <a:r>
              <a:rPr b="1" lang="en" sz="887" u="sng">
                <a:solidFill>
                  <a:srgbClr val="FFFFFF"/>
                </a:solidFill>
              </a:rPr>
              <a:t>180 </a:t>
            </a:r>
            <a:r>
              <a:rPr lang="en" sz="887">
                <a:solidFill>
                  <a:srgbClr val="FFFFFF"/>
                </a:solidFill>
              </a:rPr>
              <a:t>personas que ingresan a la página </a:t>
            </a:r>
            <a:endParaRPr sz="887">
              <a:solidFill>
                <a:srgbClr val="FFFFFF"/>
              </a:solidFill>
            </a:endParaRPr>
          </a:p>
        </p:txBody>
      </p:sp>
      <p:sp>
        <p:nvSpPr>
          <p:cNvPr id="1047" name="Google Shape;1047;p18"/>
          <p:cNvSpPr txBox="1"/>
          <p:nvPr/>
        </p:nvSpPr>
        <p:spPr>
          <a:xfrm>
            <a:off x="2254960" y="949311"/>
            <a:ext cx="643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3"/>
              <a:t>Antes</a:t>
            </a:r>
            <a:endParaRPr b="1" sz="1183"/>
          </a:p>
        </p:txBody>
      </p:sp>
      <p:sp>
        <p:nvSpPr>
          <p:cNvPr id="1048" name="Google Shape;1048;p18"/>
          <p:cNvSpPr txBox="1"/>
          <p:nvPr/>
        </p:nvSpPr>
        <p:spPr>
          <a:xfrm>
            <a:off x="6303493" y="977668"/>
            <a:ext cx="643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3"/>
              <a:t>Ahora</a:t>
            </a:r>
            <a:endParaRPr b="1" sz="1183"/>
          </a:p>
        </p:txBody>
      </p:sp>
      <p:pic>
        <p:nvPicPr>
          <p:cNvPr id="1049" name="Google Shape;1049;p18"/>
          <p:cNvPicPr preferRelativeResize="0"/>
          <p:nvPr/>
        </p:nvPicPr>
        <p:blipFill rotWithShape="1">
          <a:blip r:embed="rId5">
            <a:alphaModFix/>
          </a:blip>
          <a:srcRect b="0" l="-4199" r="0" t="0"/>
          <a:stretch/>
        </p:blipFill>
        <p:spPr>
          <a:xfrm>
            <a:off x="6542911" y="1534657"/>
            <a:ext cx="2025307" cy="11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8"/>
          <p:cNvSpPr txBox="1"/>
          <p:nvPr/>
        </p:nvSpPr>
        <p:spPr>
          <a:xfrm>
            <a:off x="4677579" y="2882058"/>
            <a:ext cx="18774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25" lIns="41025" spcFirstLastPara="1" rIns="41025" wrap="square" tIns="41025">
            <a:spAutoFit/>
          </a:bodyPr>
          <a:lstStyle/>
          <a:p>
            <a:pPr indent="0" lvl="0" marL="2066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1" u="sng">
                <a:solidFill>
                  <a:srgbClr val="FFFFFF"/>
                </a:solidFill>
              </a:rPr>
              <a:t>Visitas</a:t>
            </a:r>
            <a:br>
              <a:rPr b="1" lang="en" sz="961" u="sng">
                <a:solidFill>
                  <a:srgbClr val="FFFFFF"/>
                </a:solidFill>
              </a:rPr>
            </a:br>
            <a:r>
              <a:rPr lang="en" sz="739">
                <a:solidFill>
                  <a:srgbClr val="FFFFFF"/>
                </a:solidFill>
              </a:rPr>
              <a:t>Con la implementación de la estrategia SEO orgánica y las nuevas interacciones con los usuarios, la plataforma mostró un aumento significativo en su rendimiento. En solo tres meses, la versión actualizada generó el </a:t>
            </a:r>
            <a:r>
              <a:rPr b="1" lang="en" sz="739" u="sng">
                <a:solidFill>
                  <a:srgbClr val="FFFFFF"/>
                </a:solidFill>
              </a:rPr>
              <a:t>39,7%</a:t>
            </a:r>
            <a:r>
              <a:rPr lang="en" sz="739">
                <a:solidFill>
                  <a:srgbClr val="FFFFFF"/>
                </a:solidFill>
              </a:rPr>
              <a:t> del total de visitas que la versión anterior obtenía en un año completo, utilizando apenas el </a:t>
            </a:r>
            <a:r>
              <a:rPr b="1" lang="en" sz="739" u="sng">
                <a:solidFill>
                  <a:srgbClr val="FFFFFF"/>
                </a:solidFill>
              </a:rPr>
              <a:t>27% del tiempo</a:t>
            </a:r>
            <a:r>
              <a:rPr lang="en" sz="739">
                <a:solidFill>
                  <a:srgbClr val="FFFFFF"/>
                </a:solidFill>
              </a:rPr>
              <a:t>. Esto </a:t>
            </a:r>
            <a:r>
              <a:rPr b="1" lang="en" sz="739" u="sng">
                <a:solidFill>
                  <a:srgbClr val="FFFFFF"/>
                </a:solidFill>
              </a:rPr>
              <a:t>representa una mejora del 45,7% en la tasa mensual </a:t>
            </a:r>
            <a:r>
              <a:rPr lang="en" sz="739">
                <a:solidFill>
                  <a:srgbClr val="FFFFFF"/>
                </a:solidFill>
              </a:rPr>
              <a:t>de visitas respecto a la versión inicial.</a:t>
            </a:r>
            <a:endParaRPr b="1" sz="739" u="sng"/>
          </a:p>
        </p:txBody>
      </p:sp>
      <p:pic>
        <p:nvPicPr>
          <p:cNvPr id="1051" name="Google Shape;10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195" y="3005397"/>
            <a:ext cx="1572777" cy="164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56" name="Google Shape;10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3479" y="-13825"/>
            <a:ext cx="2100524" cy="5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9"/>
          <p:cNvSpPr txBox="1"/>
          <p:nvPr/>
        </p:nvSpPr>
        <p:spPr>
          <a:xfrm>
            <a:off x="1040028" y="479497"/>
            <a:ext cx="69873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550" lIns="61125" spcFirstLastPara="1" rIns="61125" wrap="square" tIns="30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3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100"/>
          </a:p>
        </p:txBody>
      </p:sp>
      <p:pic>
        <p:nvPicPr>
          <p:cNvPr descr="image.png" id="1058" name="Google Shape;10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861" y="1150018"/>
            <a:ext cx="3390404" cy="331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9"/>
          <p:cNvSpPr txBox="1"/>
          <p:nvPr/>
        </p:nvSpPr>
        <p:spPr>
          <a:xfrm>
            <a:off x="1328124" y="1298720"/>
            <a:ext cx="2922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17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Dificultades y Soluciones</a:t>
            </a:r>
            <a:endParaRPr sz="874">
              <a:solidFill>
                <a:schemeClr val="dk2"/>
              </a:solidFill>
            </a:endParaRPr>
          </a:p>
        </p:txBody>
      </p:sp>
      <p:sp>
        <p:nvSpPr>
          <p:cNvPr id="1060" name="Google Shape;1060;p19"/>
          <p:cNvSpPr/>
          <p:nvPr/>
        </p:nvSpPr>
        <p:spPr>
          <a:xfrm>
            <a:off x="1078304" y="1560437"/>
            <a:ext cx="3033300" cy="117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anchorCtr="0" anchor="ctr" bIns="28550" lIns="57075" spcFirstLastPara="1" rIns="57075" wrap="square" tIns="2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061" name="Google Shape;106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8304" y="1328461"/>
            <a:ext cx="178442" cy="14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9"/>
          <p:cNvSpPr txBox="1"/>
          <p:nvPr/>
        </p:nvSpPr>
        <p:spPr>
          <a:xfrm>
            <a:off x="1256746" y="1661554"/>
            <a:ext cx="28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Dificultad: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Validar datos complejos como el RUT. </a:t>
            </a:r>
            <a:br>
              <a:rPr b="0" i="0" lang="en" sz="112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Implementación de **validación dual**: JavaScript (para UX) y PHP (para seguridad).</a:t>
            </a:r>
            <a:endParaRPr sz="874"/>
          </a:p>
        </p:txBody>
      </p:sp>
      <p:sp>
        <p:nvSpPr>
          <p:cNvPr id="1063" name="Google Shape;1063;p19"/>
          <p:cNvSpPr txBox="1"/>
          <p:nvPr/>
        </p:nvSpPr>
        <p:spPr>
          <a:xfrm>
            <a:off x="1256746" y="2218073"/>
            <a:ext cx="28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Dificultad: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Proteger la base de datos de ataques. </a:t>
            </a:r>
            <a:br>
              <a:rPr b="0" i="0" lang="en" sz="112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Uso de **Sentencias Preparadas** para prevenir Inyección SQL en todos los formularios.</a:t>
            </a:r>
            <a:endParaRPr sz="874"/>
          </a:p>
        </p:txBody>
      </p:sp>
      <p:sp>
        <p:nvSpPr>
          <p:cNvPr id="1064" name="Google Shape;1064;p19"/>
          <p:cNvSpPr txBox="1"/>
          <p:nvPr/>
        </p:nvSpPr>
        <p:spPr>
          <a:xfrm>
            <a:off x="1256746" y="2774593"/>
            <a:ext cx="2855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Dificultad: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Integrar dos sistemas (WordPress y PHP) de forma fluida. </a:t>
            </a:r>
            <a:br>
              <a:rPr b="0" i="0" lang="en" sz="112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79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Solución:</a:t>
            </a:r>
            <a:r>
              <a:rPr b="0" i="0" lang="en" sz="79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Creación de un **Panel de Admin unificado** con un sistema de **Sesiones (Login)**.</a:t>
            </a:r>
            <a:endParaRPr sz="874"/>
          </a:p>
        </p:txBody>
      </p:sp>
      <p:pic>
        <p:nvPicPr>
          <p:cNvPr descr="image.png" id="1065" name="Google Shape;106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304" y="1691295"/>
            <a:ext cx="71377" cy="8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6" name="Google Shape;106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8304" y="2247814"/>
            <a:ext cx="71377" cy="8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7" name="Google Shape;10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8304" y="2804333"/>
            <a:ext cx="71377" cy="8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8" name="Google Shape;106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2814" y="1129256"/>
            <a:ext cx="3435409" cy="333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9"/>
          <p:cNvSpPr txBox="1"/>
          <p:nvPr/>
        </p:nvSpPr>
        <p:spPr>
          <a:xfrm>
            <a:off x="5206761" y="1315357"/>
            <a:ext cx="2961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33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Perfil Profesional y Modalidad</a:t>
            </a:r>
            <a:endParaRPr sz="885">
              <a:solidFill>
                <a:schemeClr val="dk2"/>
              </a:solidFill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953626" y="1575697"/>
            <a:ext cx="3073800" cy="117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anchorCtr="0" anchor="ctr" bIns="28925" lIns="57850" spcFirstLastPara="1" rIns="57850" wrap="square" tIns="28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3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071" name="Google Shape;107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3626" y="1344941"/>
            <a:ext cx="180811" cy="14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9"/>
          <p:cNvSpPr txBox="1"/>
          <p:nvPr/>
        </p:nvSpPr>
        <p:spPr>
          <a:xfrm>
            <a:off x="5134437" y="1676283"/>
            <a:ext cx="2892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La modalidad **Capstone** nos impulsó a aplicar la ingeniería en una **solución real y desacoplada**, en lugar de una solución teórica o un simple plugin.</a:t>
            </a:r>
            <a:endParaRPr sz="885"/>
          </a:p>
        </p:txBody>
      </p:sp>
      <p:sp>
        <p:nvSpPr>
          <p:cNvPr id="1073" name="Google Shape;1073;p19"/>
          <p:cNvSpPr txBox="1"/>
          <p:nvPr/>
        </p:nvSpPr>
        <p:spPr>
          <a:xfrm>
            <a:off x="5134437" y="2229876"/>
            <a:ext cx="2892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Nuestro perfil técnico permitió proponer una **Arquitectura Híbrida** (WordPress + PHP Nativo), priorizando la seguridad y el rendimiento.</a:t>
            </a:r>
            <a:endParaRPr sz="885"/>
          </a:p>
        </p:txBody>
      </p:sp>
      <p:sp>
        <p:nvSpPr>
          <p:cNvPr id="1074" name="Google Shape;1074;p19"/>
          <p:cNvSpPr txBox="1"/>
          <p:nvPr/>
        </p:nvSpPr>
        <p:spPr>
          <a:xfrm>
            <a:off x="5134437" y="2783470"/>
            <a:ext cx="2892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6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El objetivo fue crear un **activo de software a medida** (la App de PHP), demostrando competencias en desarrollo full-stack.</a:t>
            </a:r>
            <a:endParaRPr sz="885"/>
          </a:p>
        </p:txBody>
      </p:sp>
      <p:pic>
        <p:nvPicPr>
          <p:cNvPr descr="image.png" id="1075" name="Google Shape;10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626" y="1705868"/>
            <a:ext cx="72324" cy="82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76" name="Google Shape;107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3626" y="2259460"/>
            <a:ext cx="72324" cy="82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77" name="Google Shape;107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626" y="2813054"/>
            <a:ext cx="72324" cy="8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"/>
          <p:cNvSpPr txBox="1"/>
          <p:nvPr>
            <p:ph type="title"/>
          </p:nvPr>
        </p:nvSpPr>
        <p:spPr>
          <a:xfrm>
            <a:off x="810250" y="292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500"/>
              <a:t>Contenidos</a:t>
            </a:r>
            <a:endParaRPr b="1" sz="3500"/>
          </a:p>
        </p:txBody>
      </p:sp>
      <p:sp>
        <p:nvSpPr>
          <p:cNvPr id="663" name="Google Shape;663;p3"/>
          <p:cNvSpPr txBox="1"/>
          <p:nvPr>
            <p:ph idx="2" type="title"/>
          </p:nvPr>
        </p:nvSpPr>
        <p:spPr>
          <a:xfrm>
            <a:off x="574213" y="126779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4" name="Google Shape;664;p3"/>
          <p:cNvSpPr txBox="1"/>
          <p:nvPr>
            <p:ph idx="3" type="title"/>
          </p:nvPr>
        </p:nvSpPr>
        <p:spPr>
          <a:xfrm>
            <a:off x="574225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65" name="Google Shape;665;p3"/>
          <p:cNvSpPr txBox="1"/>
          <p:nvPr>
            <p:ph idx="4" type="title"/>
          </p:nvPr>
        </p:nvSpPr>
        <p:spPr>
          <a:xfrm>
            <a:off x="2638075" y="126779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6" name="Google Shape;666;p3"/>
          <p:cNvSpPr txBox="1"/>
          <p:nvPr>
            <p:ph idx="5" type="title"/>
          </p:nvPr>
        </p:nvSpPr>
        <p:spPr>
          <a:xfrm>
            <a:off x="2490163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667" name="Google Shape;667;p3"/>
          <p:cNvSpPr txBox="1"/>
          <p:nvPr>
            <p:ph idx="6" type="title"/>
          </p:nvPr>
        </p:nvSpPr>
        <p:spPr>
          <a:xfrm>
            <a:off x="4121938" y="126779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8" name="Google Shape;668;p3"/>
          <p:cNvSpPr txBox="1"/>
          <p:nvPr>
            <p:ph idx="7" type="title"/>
          </p:nvPr>
        </p:nvSpPr>
        <p:spPr>
          <a:xfrm>
            <a:off x="4669000" y="306636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669" name="Google Shape;669;p3"/>
          <p:cNvSpPr txBox="1"/>
          <p:nvPr>
            <p:ph idx="1" type="subTitle"/>
          </p:nvPr>
        </p:nvSpPr>
        <p:spPr>
          <a:xfrm>
            <a:off x="54575" y="2014126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Equipo de Trabajo</a:t>
            </a:r>
            <a:endParaRPr sz="1500"/>
          </a:p>
        </p:txBody>
      </p:sp>
      <p:sp>
        <p:nvSpPr>
          <p:cNvPr id="670" name="Google Shape;670;p3"/>
          <p:cNvSpPr txBox="1"/>
          <p:nvPr>
            <p:ph idx="8" type="subTitle"/>
          </p:nvPr>
        </p:nvSpPr>
        <p:spPr>
          <a:xfrm>
            <a:off x="2053200" y="1997150"/>
            <a:ext cx="1780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Contexto del Caso</a:t>
            </a:r>
            <a:endParaRPr sz="1500"/>
          </a:p>
        </p:txBody>
      </p:sp>
      <p:sp>
        <p:nvSpPr>
          <p:cNvPr id="671" name="Google Shape;671;p3"/>
          <p:cNvSpPr txBox="1"/>
          <p:nvPr>
            <p:ph idx="9" type="subTitle"/>
          </p:nvPr>
        </p:nvSpPr>
        <p:spPr>
          <a:xfrm>
            <a:off x="3619275" y="1995338"/>
            <a:ext cx="1999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Alcance y Beneficios Esperados</a:t>
            </a:r>
            <a:endParaRPr sz="1400"/>
          </a:p>
        </p:txBody>
      </p:sp>
      <p:sp>
        <p:nvSpPr>
          <p:cNvPr id="672" name="Google Shape;672;p3"/>
          <p:cNvSpPr txBox="1"/>
          <p:nvPr>
            <p:ph idx="13" type="subTitle"/>
          </p:nvPr>
        </p:nvSpPr>
        <p:spPr>
          <a:xfrm>
            <a:off x="125800" y="3745525"/>
            <a:ext cx="1527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Propuesta Técnica y Modelo de Datos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500"/>
          </a:p>
        </p:txBody>
      </p:sp>
      <p:sp>
        <p:nvSpPr>
          <p:cNvPr id="673" name="Google Shape;673;p3"/>
          <p:cNvSpPr txBox="1"/>
          <p:nvPr>
            <p:ph idx="14" type="subTitle"/>
          </p:nvPr>
        </p:nvSpPr>
        <p:spPr>
          <a:xfrm>
            <a:off x="1819525" y="3745550"/>
            <a:ext cx="2166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Leyes y ISO</a:t>
            </a:r>
            <a:endParaRPr/>
          </a:p>
        </p:txBody>
      </p:sp>
      <p:sp>
        <p:nvSpPr>
          <p:cNvPr id="674" name="Google Shape;674;p3"/>
          <p:cNvSpPr txBox="1"/>
          <p:nvPr>
            <p:ph idx="15" type="subTitle"/>
          </p:nvPr>
        </p:nvSpPr>
        <p:spPr>
          <a:xfrm>
            <a:off x="4121938" y="3860575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Modelos y Diagramas</a:t>
            </a:r>
            <a:endParaRPr/>
          </a:p>
        </p:txBody>
      </p:sp>
      <p:grpSp>
        <p:nvGrpSpPr>
          <p:cNvPr id="675" name="Google Shape;675;p3"/>
          <p:cNvGrpSpPr/>
          <p:nvPr/>
        </p:nvGrpSpPr>
        <p:grpSpPr>
          <a:xfrm>
            <a:off x="1468938" y="1532700"/>
            <a:ext cx="926975" cy="177800"/>
            <a:chOff x="4561725" y="1146400"/>
            <a:chExt cx="926975" cy="177800"/>
          </a:xfrm>
        </p:grpSpPr>
        <p:sp>
          <p:nvSpPr>
            <p:cNvPr id="676" name="Google Shape;676;p3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3"/>
          <p:cNvGrpSpPr/>
          <p:nvPr/>
        </p:nvGrpSpPr>
        <p:grpSpPr>
          <a:xfrm>
            <a:off x="3565625" y="3292000"/>
            <a:ext cx="926975" cy="177800"/>
            <a:chOff x="4561725" y="1146400"/>
            <a:chExt cx="926975" cy="177800"/>
          </a:xfrm>
        </p:grpSpPr>
        <p:sp>
          <p:nvSpPr>
            <p:cNvPr id="681" name="Google Shape;681;p3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3"/>
          <p:cNvSpPr txBox="1"/>
          <p:nvPr>
            <p:ph idx="6" type="title"/>
          </p:nvPr>
        </p:nvSpPr>
        <p:spPr>
          <a:xfrm>
            <a:off x="5950738" y="125589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6" name="Google Shape;686;p3"/>
          <p:cNvSpPr txBox="1"/>
          <p:nvPr>
            <p:ph idx="9" type="subTitle"/>
          </p:nvPr>
        </p:nvSpPr>
        <p:spPr>
          <a:xfrm>
            <a:off x="5296425" y="1995350"/>
            <a:ext cx="1999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Metodología</a:t>
            </a:r>
            <a:r>
              <a:rPr lang="en" sz="1400"/>
              <a:t> Utilizada</a:t>
            </a:r>
            <a:endParaRPr sz="1400"/>
          </a:p>
        </p:txBody>
      </p:sp>
      <p:sp>
        <p:nvSpPr>
          <p:cNvPr id="687" name="Google Shape;687;p3"/>
          <p:cNvSpPr txBox="1"/>
          <p:nvPr>
            <p:ph idx="7" type="title"/>
          </p:nvPr>
        </p:nvSpPr>
        <p:spPr>
          <a:xfrm>
            <a:off x="6223675" y="306636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688" name="Google Shape;688;p3"/>
          <p:cNvSpPr txBox="1"/>
          <p:nvPr>
            <p:ph idx="15" type="subTitle"/>
          </p:nvPr>
        </p:nvSpPr>
        <p:spPr>
          <a:xfrm>
            <a:off x="5676625" y="3860575"/>
            <a:ext cx="141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Evidencias y Resultados</a:t>
            </a:r>
            <a:endParaRPr/>
          </a:p>
        </p:txBody>
      </p:sp>
      <p:sp>
        <p:nvSpPr>
          <p:cNvPr id="689" name="Google Shape;689;p3"/>
          <p:cNvSpPr txBox="1"/>
          <p:nvPr>
            <p:ph idx="3" type="title"/>
          </p:nvPr>
        </p:nvSpPr>
        <p:spPr>
          <a:xfrm>
            <a:off x="7779550" y="12677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0" name="Google Shape;690;p3"/>
          <p:cNvSpPr txBox="1"/>
          <p:nvPr>
            <p:ph idx="13" type="subTitle"/>
          </p:nvPr>
        </p:nvSpPr>
        <p:spPr>
          <a:xfrm>
            <a:off x="7180013" y="19953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Cronograma</a:t>
            </a:r>
            <a:endParaRPr sz="1500"/>
          </a:p>
        </p:txBody>
      </p:sp>
      <p:sp>
        <p:nvSpPr>
          <p:cNvPr id="691" name="Google Shape;691;p3"/>
          <p:cNvSpPr txBox="1"/>
          <p:nvPr>
            <p:ph idx="7" type="title"/>
          </p:nvPr>
        </p:nvSpPr>
        <p:spPr>
          <a:xfrm>
            <a:off x="7727075" y="3066366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692" name="Google Shape;692;p3"/>
          <p:cNvSpPr txBox="1"/>
          <p:nvPr>
            <p:ph idx="15" type="subTitle"/>
          </p:nvPr>
        </p:nvSpPr>
        <p:spPr>
          <a:xfrm>
            <a:off x="7232488" y="3860575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Retrospectiva y Proyecciones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ae54f211d1_0_11"/>
          <p:cNvSpPr txBox="1"/>
          <p:nvPr>
            <p:ph type="title"/>
          </p:nvPr>
        </p:nvSpPr>
        <p:spPr>
          <a:xfrm>
            <a:off x="1789850" y="213425"/>
            <a:ext cx="56256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800"/>
              <a:t>Integrantes Del Proyecto</a:t>
            </a:r>
            <a:endParaRPr b="1" sz="3800"/>
          </a:p>
        </p:txBody>
      </p:sp>
      <p:sp>
        <p:nvSpPr>
          <p:cNvPr id="698" name="Google Shape;698;g3ae54f211d1_0_11"/>
          <p:cNvSpPr txBox="1"/>
          <p:nvPr/>
        </p:nvSpPr>
        <p:spPr>
          <a:xfrm>
            <a:off x="404000" y="4042665"/>
            <a:ext cx="1531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45550" spcFirstLastPara="1" rIns="45550" wrap="square" tIns="45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6">
                <a:latin typeface="Schibsted Grotesk"/>
                <a:ea typeface="Schibsted Grotesk"/>
                <a:cs typeface="Schibsted Grotesk"/>
                <a:sym typeface="Schibsted Grotesk"/>
              </a:rPr>
              <a:t>Martin Ignacio Diaz Estrada</a:t>
            </a:r>
            <a:br>
              <a:rPr lang="en" sz="896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Prac. People Analytics Verisure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699" name="Google Shape;699;g3ae54f211d1_0_11"/>
          <p:cNvSpPr txBox="1"/>
          <p:nvPr/>
        </p:nvSpPr>
        <p:spPr>
          <a:xfrm>
            <a:off x="2807765" y="3956790"/>
            <a:ext cx="1531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45550" spcFirstLastPara="1" rIns="45550" wrap="square" tIns="45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6">
                <a:latin typeface="Schibsted Grotesk"/>
                <a:ea typeface="Schibsted Grotesk"/>
                <a:cs typeface="Schibsted Grotesk"/>
                <a:sym typeface="Schibsted Grotesk"/>
              </a:rPr>
              <a:t>Amir Awad</a:t>
            </a:r>
            <a:br>
              <a:rPr lang="en" sz="896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Prac. Desarrollador web frontend / backend DigiPlus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0" name="Google Shape;700;g3ae54f211d1_0_11"/>
          <p:cNvSpPr txBox="1"/>
          <p:nvPr/>
        </p:nvSpPr>
        <p:spPr>
          <a:xfrm>
            <a:off x="5211549" y="3956792"/>
            <a:ext cx="1531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45550" spcFirstLastPara="1" rIns="45550" wrap="square" tIns="45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6">
                <a:latin typeface="Schibsted Grotesk"/>
                <a:ea typeface="Schibsted Grotesk"/>
                <a:cs typeface="Schibsted Grotesk"/>
                <a:sym typeface="Schibsted Grotesk"/>
              </a:rPr>
              <a:t>Gabriel Hernan Galvez Silva</a:t>
            </a:r>
            <a:br>
              <a:rPr lang="en" sz="896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Prac. Soporte ti y desarrollador web TEXPRO- 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01" name="Google Shape;701;g3ae54f211d1_0_11"/>
          <p:cNvSpPr txBox="1"/>
          <p:nvPr/>
        </p:nvSpPr>
        <p:spPr>
          <a:xfrm>
            <a:off x="6944324" y="3966925"/>
            <a:ext cx="204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45550" spcFirstLastPara="1" rIns="45550" wrap="square" tIns="45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96">
                <a:latin typeface="Schibsted Grotesk"/>
                <a:ea typeface="Schibsted Grotesk"/>
                <a:cs typeface="Schibsted Grotesk"/>
                <a:sym typeface="Schibsted Grotesk"/>
              </a:rPr>
              <a:t>Jose Jimenez</a:t>
            </a:r>
            <a:br>
              <a:rPr lang="en" sz="896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i="1"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Practicante </a:t>
            </a: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Supply Chain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Subgerencia Supply Chain APV &amp; Cat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96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		    Latam Airlines</a:t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6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702" name="Google Shape;702;g3ae54f211d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425" y="1702575"/>
            <a:ext cx="1656576" cy="2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ae54f211d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77" y="1685400"/>
            <a:ext cx="1497275" cy="22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ae54f211d1_0_11"/>
          <p:cNvPicPr preferRelativeResize="0"/>
          <p:nvPr/>
        </p:nvPicPr>
        <p:blipFill rotWithShape="1">
          <a:blip r:embed="rId5">
            <a:alphaModFix/>
          </a:blip>
          <a:srcRect b="-3299" l="-3300" r="3299" t="3300"/>
          <a:stretch/>
        </p:blipFill>
        <p:spPr>
          <a:xfrm>
            <a:off x="2869475" y="1685400"/>
            <a:ext cx="1408099" cy="236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ae54f211d1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99" y="1702576"/>
            <a:ext cx="1656576" cy="220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"/>
          <p:cNvSpPr txBox="1"/>
          <p:nvPr>
            <p:ph idx="1" type="subTitle"/>
          </p:nvPr>
        </p:nvSpPr>
        <p:spPr>
          <a:xfrm>
            <a:off x="490575" y="854050"/>
            <a:ext cx="35562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Medio De </a:t>
            </a:r>
            <a:r>
              <a:rPr lang="en" sz="1100"/>
              <a:t>comunicación</a:t>
            </a:r>
            <a:r>
              <a:rPr lang="en" sz="1100"/>
              <a:t> de comunas de Pudahuel, Cerro Navia y comunas Aledañas.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18 Años de Actividad.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50.000 Seguidores</a:t>
            </a:r>
            <a:r>
              <a:rPr lang="en" sz="1100"/>
              <a:t> en redes sociales y </a:t>
            </a:r>
            <a:r>
              <a:rPr lang="en" sz="1100"/>
              <a:t>más</a:t>
            </a:r>
            <a:r>
              <a:rPr lang="en" sz="1100"/>
              <a:t> de </a:t>
            </a:r>
            <a:r>
              <a:rPr b="1" lang="en" sz="1100"/>
              <a:t>100.000 </a:t>
            </a:r>
            <a:r>
              <a:rPr b="1" lang="en" sz="1100"/>
              <a:t>Visualizaciones</a:t>
            </a:r>
            <a:r>
              <a:rPr lang="en" sz="1100"/>
              <a:t> de noticias </a:t>
            </a:r>
            <a:br>
              <a:rPr lang="en" sz="1100"/>
            </a:br>
            <a:br>
              <a:rPr lang="en" sz="1100"/>
            </a:br>
            <a:br>
              <a:rPr lang="en" sz="1100"/>
            </a:br>
            <a:endParaRPr sz="1100"/>
          </a:p>
        </p:txBody>
      </p:sp>
      <p:sp>
        <p:nvSpPr>
          <p:cNvPr id="711" name="Google Shape;711;p4"/>
          <p:cNvSpPr txBox="1"/>
          <p:nvPr>
            <p:ph type="title"/>
          </p:nvPr>
        </p:nvSpPr>
        <p:spPr>
          <a:xfrm>
            <a:off x="550825" y="245638"/>
            <a:ext cx="40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¿Que Es Tropezón?</a:t>
            </a:r>
            <a:endParaRPr/>
          </a:p>
        </p:txBody>
      </p:sp>
      <p:sp>
        <p:nvSpPr>
          <p:cNvPr id="712" name="Google Shape;712;p4"/>
          <p:cNvSpPr/>
          <p:nvPr/>
        </p:nvSpPr>
        <p:spPr>
          <a:xfrm>
            <a:off x="5379775" y="1342350"/>
            <a:ext cx="3376500" cy="3073800"/>
          </a:xfrm>
          <a:prstGeom prst="roundRect">
            <a:avLst>
              <a:gd fmla="val 16667" name="adj"/>
            </a:avLst>
          </a:prstGeom>
          <a:noFill/>
          <a:ln cap="flat" cmpd="sng" w="41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100" lIns="40100" spcFirstLastPara="1" rIns="40100" wrap="square" tIns="4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"/>
          <p:cNvSpPr txBox="1"/>
          <p:nvPr/>
        </p:nvSpPr>
        <p:spPr>
          <a:xfrm>
            <a:off x="5761218" y="3218369"/>
            <a:ext cx="2688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00" lIns="40100" spcFirstLastPara="1" rIns="40100" wrap="square" tIns="40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95">
                <a:latin typeface="Schibsted Grotesk"/>
                <a:ea typeface="Schibsted Grotesk"/>
                <a:cs typeface="Schibsted Grotesk"/>
                <a:sym typeface="Schibsted Grotesk"/>
              </a:rPr>
              <a:t>“Buscamos que tropezón sea algo más que un diario que la gente lea, queremos que sea un apoyo a la comunidad que si la señora del bazar tiene una noticia que contar que vea que somos el medio para que la cuente y que la gente se identifique”</a:t>
            </a:r>
            <a:endParaRPr i="1" sz="795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714" name="Google Shape;714;p4"/>
          <p:cNvSpPr txBox="1"/>
          <p:nvPr/>
        </p:nvSpPr>
        <p:spPr>
          <a:xfrm>
            <a:off x="5566869" y="3853465"/>
            <a:ext cx="2970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100" lIns="40100" spcFirstLastPara="1" rIns="40100" wrap="square" tIns="4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5">
                <a:latin typeface="Schibsted Grotesk"/>
                <a:ea typeface="Schibsted Grotesk"/>
                <a:cs typeface="Schibsted Grotesk"/>
                <a:sym typeface="Schibsted Grotesk"/>
              </a:rPr>
              <a:t>Gabriel Riveros - Dueño diario Tropezon</a:t>
            </a:r>
            <a:br>
              <a:rPr b="1" lang="en" sz="795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b="1" lang="en" sz="795">
                <a:latin typeface="Schibsted Grotesk"/>
                <a:ea typeface="Schibsted Grotesk"/>
                <a:cs typeface="Schibsted Grotesk"/>
                <a:sym typeface="Schibsted Grotesk"/>
              </a:rPr>
              <a:t>Frase recuperada de primera reunión presencial junto al equipo Tropezón  y el equipo de trabajo.</a:t>
            </a:r>
            <a:endParaRPr b="1" sz="795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715" name="Google Shape;71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365" y="1435475"/>
            <a:ext cx="1312295" cy="176791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"/>
          <p:cNvSpPr txBox="1"/>
          <p:nvPr/>
        </p:nvSpPr>
        <p:spPr>
          <a:xfrm>
            <a:off x="451550" y="2242350"/>
            <a:ext cx="3169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450" lIns="39450" spcFirstLastPara="1" rIns="39450" wrap="square" tIns="3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latin typeface="Schibsted Grotesk SemiBold"/>
                <a:ea typeface="Schibsted Grotesk SemiBold"/>
                <a:cs typeface="Schibsted Grotesk SemiBold"/>
                <a:sym typeface="Schibsted Grotesk SemiBold"/>
              </a:rPr>
              <a:t>¿Qué Problemática Tiene Tropezón?</a:t>
            </a:r>
            <a:endParaRPr sz="1393">
              <a:latin typeface="Schibsted Grotesk SemiBold"/>
              <a:ea typeface="Schibsted Grotesk SemiBold"/>
              <a:cs typeface="Schibsted Grotesk SemiBold"/>
              <a:sym typeface="Schibsted Grotesk SemiBold"/>
            </a:endParaRPr>
          </a:p>
        </p:txBody>
      </p:sp>
      <p:sp>
        <p:nvSpPr>
          <p:cNvPr id="717" name="Google Shape;717;p4"/>
          <p:cNvSpPr txBox="1"/>
          <p:nvPr/>
        </p:nvSpPr>
        <p:spPr>
          <a:xfrm>
            <a:off x="451550" y="2638775"/>
            <a:ext cx="41283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450" lIns="39450" spcFirstLastPara="1" rIns="39450" wrap="square" tIns="39450">
            <a:noAutofit/>
          </a:bodyPr>
          <a:lstStyle/>
          <a:p>
            <a:pPr indent="-27826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2"/>
              <a:buFont typeface="Schibsted Grotesk"/>
              <a:buChar char="●"/>
            </a:pPr>
            <a:r>
              <a:rPr lang="en" sz="782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Actual proceso de recepción y publicación de noticias se genera de forma manual generando un alto retraso en el proceso de analizar noticias, prepararlas y publicarlas. </a:t>
            </a:r>
            <a:r>
              <a:rPr b="1" lang="en" sz="782">
                <a:solidFill>
                  <a:srgbClr val="000000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Tiempo por publicación de noticia 30 - 40 minutos.</a:t>
            </a:r>
            <a:endParaRPr b="1" sz="782">
              <a:solidFill>
                <a:srgbClr val="000000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78267" lvl="0" marL="457200" rtl="0" algn="l">
              <a:spcBef>
                <a:spcPts val="0"/>
              </a:spcBef>
              <a:spcAft>
                <a:spcPts val="0"/>
              </a:spcAft>
              <a:buSzPts val="782"/>
              <a:buFont typeface="Schibsted Grotesk"/>
              <a:buChar char="●"/>
            </a:pPr>
            <a:b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</a:br>
            <a: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  <a:t>Estética Visual Poco Atractiva y poca interacción con las noticias. Estética básica sin estructura basada en importancia ni interés visual por parte de los visitantes </a:t>
            </a:r>
            <a:b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sz="782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78267" lvl="0" marL="457200" rtl="0" algn="l">
              <a:spcBef>
                <a:spcPts val="0"/>
              </a:spcBef>
              <a:spcAft>
                <a:spcPts val="0"/>
              </a:spcAft>
              <a:buSzPts val="782"/>
              <a:buFont typeface="Schibsted Grotesk"/>
              <a:buChar char="●"/>
            </a:pPr>
            <a: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  <a:t>Ningún sistema de optimización de contenido y de SEO para la página ni sistemas de Interacción con los clientes que consumen su medio. Ningún sistema de palabras claves para aumentar posicionamiento o visualización de noticias</a:t>
            </a:r>
            <a:b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</a:br>
            <a:endParaRPr sz="782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278267" lvl="0" marL="457200" rtl="0" algn="l">
              <a:spcBef>
                <a:spcPts val="0"/>
              </a:spcBef>
              <a:spcAft>
                <a:spcPts val="0"/>
              </a:spcAft>
              <a:buSzPts val="782"/>
              <a:buFont typeface="Schibsted Grotesk"/>
              <a:buChar char="●"/>
            </a:pPr>
            <a: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  <a:t>Ningún método de monetización generada gracias a la página web generando una gran carga económica para el dueño del medio de comunicación Monetización generada por las noticias publicadas en Facebook ronda los </a:t>
            </a:r>
            <a:r>
              <a:rPr b="1" lang="en" sz="782" u="sng">
                <a:latin typeface="Schibsted Grotesk"/>
                <a:ea typeface="Schibsted Grotesk"/>
                <a:cs typeface="Schibsted Grotesk"/>
                <a:sym typeface="Schibsted Grotesk"/>
              </a:rPr>
              <a:t>2-14 CLP</a:t>
            </a:r>
            <a:r>
              <a:rPr lang="en" sz="782">
                <a:latin typeface="Schibsted Grotesk"/>
                <a:ea typeface="Schibsted Grotesk"/>
                <a:cs typeface="Schibsted Grotesk"/>
                <a:sym typeface="Schibsted Grotesk"/>
              </a:rPr>
              <a:t>. Generando una nula ganancia para el medio</a:t>
            </a:r>
            <a:endParaRPr sz="782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"/>
          <p:cNvSpPr txBox="1"/>
          <p:nvPr/>
        </p:nvSpPr>
        <p:spPr>
          <a:xfrm>
            <a:off x="459738" y="185297"/>
            <a:ext cx="41760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Roboto"/>
                <a:ea typeface="Roboto"/>
                <a:cs typeface="Roboto"/>
                <a:sym typeface="Roboto"/>
              </a:rPr>
              <a:t>Alcances Del Proyecto</a:t>
            </a:r>
            <a:endParaRPr b="1" sz="2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3" name="Google Shape;7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38" y="926925"/>
            <a:ext cx="4426625" cy="3873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"/>
          <p:cNvSpPr/>
          <p:nvPr/>
        </p:nvSpPr>
        <p:spPr>
          <a:xfrm>
            <a:off x="7750924" y="5934179"/>
            <a:ext cx="1536900" cy="587100"/>
          </a:xfrm>
          <a:prstGeom prst="rect">
            <a:avLst/>
          </a:prstGeom>
          <a:solidFill>
            <a:srgbClr val="FFFFFF"/>
          </a:solidFill>
          <a:ln cap="flat" cmpd="sng" w="57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5" name="Google Shape;725;p6"/>
          <p:cNvCxnSpPr/>
          <p:nvPr/>
        </p:nvCxnSpPr>
        <p:spPr>
          <a:xfrm flipH="1" rot="10800000">
            <a:off x="531013" y="643706"/>
            <a:ext cx="3726600" cy="25800"/>
          </a:xfrm>
          <a:prstGeom prst="straightConnector1">
            <a:avLst/>
          </a:prstGeom>
          <a:noFill/>
          <a:ln cap="flat" cmpd="sng" w="5775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.png" id="726" name="Google Shape;7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6150" y="1419300"/>
            <a:ext cx="2876250" cy="23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"/>
          <p:cNvSpPr txBox="1"/>
          <p:nvPr/>
        </p:nvSpPr>
        <p:spPr>
          <a:xfrm>
            <a:off x="5797150" y="1614024"/>
            <a:ext cx="2408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8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Resultados Esperados</a:t>
            </a:r>
            <a:endParaRPr sz="867">
              <a:solidFill>
                <a:schemeClr val="lt2"/>
              </a:solidFill>
            </a:endParaRPr>
          </a:p>
        </p:txBody>
      </p:sp>
      <p:cxnSp>
        <p:nvCxnSpPr>
          <p:cNvPr id="728" name="Google Shape;728;p6"/>
          <p:cNvCxnSpPr/>
          <p:nvPr/>
        </p:nvCxnSpPr>
        <p:spPr>
          <a:xfrm flipH="1" rot="10800000">
            <a:off x="5642386" y="1848237"/>
            <a:ext cx="2623800" cy="600"/>
          </a:xfrm>
          <a:prstGeom prst="straightConnector1">
            <a:avLst/>
          </a:prstGeom>
          <a:noFill/>
          <a:ln cap="flat" cmpd="sng" w="700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6"/>
          <p:cNvGrpSpPr/>
          <p:nvPr/>
        </p:nvGrpSpPr>
        <p:grpSpPr>
          <a:xfrm>
            <a:off x="5587433" y="1472149"/>
            <a:ext cx="426329" cy="332375"/>
            <a:chOff x="2611458" y="3816374"/>
            <a:chExt cx="426329" cy="332375"/>
          </a:xfrm>
        </p:grpSpPr>
        <p:sp>
          <p:nvSpPr>
            <p:cNvPr id="730" name="Google Shape;730;p6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6"/>
          <p:cNvSpPr txBox="1"/>
          <p:nvPr>
            <p:ph idx="1" type="subTitle"/>
          </p:nvPr>
        </p:nvSpPr>
        <p:spPr>
          <a:xfrm>
            <a:off x="5642375" y="1977125"/>
            <a:ext cx="2623800" cy="21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Aumento de </a:t>
            </a:r>
            <a:r>
              <a:rPr lang="en" sz="1100">
                <a:solidFill>
                  <a:schemeClr val="lt1"/>
                </a:solidFill>
              </a:rPr>
              <a:t>Interacción</a:t>
            </a:r>
            <a:r>
              <a:rPr lang="en" sz="1100">
                <a:solidFill>
                  <a:schemeClr val="lt1"/>
                </a:solidFill>
              </a:rPr>
              <a:t>  Usuario - Medio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Ganancia Monetaria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Aumento en </a:t>
            </a:r>
            <a:r>
              <a:rPr lang="en" sz="1100">
                <a:solidFill>
                  <a:schemeClr val="lt1"/>
                </a:solidFill>
              </a:rPr>
              <a:t>Visualización</a:t>
            </a:r>
            <a:r>
              <a:rPr lang="en" sz="1100">
                <a:solidFill>
                  <a:schemeClr val="lt1"/>
                </a:solidFill>
              </a:rPr>
              <a:t> y Visitas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Mejor Posicionamiento de la </a:t>
            </a:r>
            <a:r>
              <a:rPr lang="en" sz="1100">
                <a:solidFill>
                  <a:schemeClr val="lt1"/>
                </a:solidFill>
              </a:rPr>
              <a:t>Página</a:t>
            </a:r>
            <a:br>
              <a:rPr lang="en" sz="1100">
                <a:solidFill>
                  <a:schemeClr val="lt1"/>
                </a:solidFill>
              </a:rPr>
            </a:br>
            <a:br>
              <a:rPr lang="en" sz="1100">
                <a:solidFill>
                  <a:schemeClr val="lt1"/>
                </a:solidFill>
              </a:rPr>
            </a:b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"/>
          <p:cNvSpPr txBox="1"/>
          <p:nvPr/>
        </p:nvSpPr>
        <p:spPr>
          <a:xfrm>
            <a:off x="6235406" y="-198718"/>
            <a:ext cx="4089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"/>
          <p:cNvSpPr txBox="1"/>
          <p:nvPr/>
        </p:nvSpPr>
        <p:spPr>
          <a:xfrm>
            <a:off x="541963" y="125497"/>
            <a:ext cx="41760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Roboto"/>
                <a:ea typeface="Roboto"/>
                <a:cs typeface="Roboto"/>
                <a:sym typeface="Roboto"/>
              </a:rPr>
              <a:t>Metodología Utilizada</a:t>
            </a:r>
            <a:endParaRPr b="1" sz="2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7" name="Google Shape;7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76" y="699125"/>
            <a:ext cx="5237051" cy="41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"/>
          <p:cNvSpPr/>
          <p:nvPr/>
        </p:nvSpPr>
        <p:spPr>
          <a:xfrm>
            <a:off x="7953915" y="5709446"/>
            <a:ext cx="1536900" cy="587100"/>
          </a:xfrm>
          <a:prstGeom prst="rect">
            <a:avLst/>
          </a:prstGeom>
          <a:solidFill>
            <a:srgbClr val="FFFFFF"/>
          </a:solidFill>
          <a:ln cap="flat" cmpd="sng" w="57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7"/>
          <p:cNvCxnSpPr/>
          <p:nvPr/>
        </p:nvCxnSpPr>
        <p:spPr>
          <a:xfrm flipH="1" rot="10800000">
            <a:off x="541963" y="583906"/>
            <a:ext cx="3726600" cy="25800"/>
          </a:xfrm>
          <a:prstGeom prst="straightConnector1">
            <a:avLst/>
          </a:prstGeom>
          <a:noFill/>
          <a:ln cap="flat" cmpd="sng" w="5775">
            <a:solidFill>
              <a:srgbClr val="F39C1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"/>
          <p:cNvSpPr txBox="1"/>
          <p:nvPr/>
        </p:nvSpPr>
        <p:spPr>
          <a:xfrm>
            <a:off x="-1332024" y="1670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6" name="Google Shape;7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0" y="808700"/>
            <a:ext cx="7565075" cy="40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"/>
          <p:cNvSpPr txBox="1"/>
          <p:nvPr/>
        </p:nvSpPr>
        <p:spPr>
          <a:xfrm>
            <a:off x="3531722" y="330724"/>
            <a:ext cx="22731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1">
                <a:solidFill>
                  <a:srgbClr val="000000"/>
                </a:solidFill>
              </a:rPr>
              <a:t>Tipología técnica </a:t>
            </a:r>
            <a:endParaRPr b="1" sz="2151">
              <a:solidFill>
                <a:srgbClr val="000000"/>
              </a:solidFill>
            </a:endParaRPr>
          </a:p>
        </p:txBody>
      </p:sp>
      <p:pic>
        <p:nvPicPr>
          <p:cNvPr descr="image.png" id="762" name="Google Shape;7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54" y="1017256"/>
            <a:ext cx="2379479" cy="2036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63" name="Google Shape;7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471" y="1017256"/>
            <a:ext cx="2379479" cy="2036236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"/>
          <p:cNvSpPr txBox="1"/>
          <p:nvPr/>
        </p:nvSpPr>
        <p:spPr>
          <a:xfrm>
            <a:off x="3571951" y="1503609"/>
            <a:ext cx="22122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38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Sistema A: Portal Público (CMS)</a:t>
            </a:r>
            <a:endParaRPr sz="667">
              <a:solidFill>
                <a:schemeClr val="dk2"/>
              </a:solidFill>
            </a:endParaRPr>
          </a:p>
        </p:txBody>
      </p:sp>
      <p:sp>
        <p:nvSpPr>
          <p:cNvPr id="765" name="Google Shape;765;p9"/>
          <p:cNvSpPr txBox="1"/>
          <p:nvPr/>
        </p:nvSpPr>
        <p:spPr>
          <a:xfrm>
            <a:off x="3624624" y="1739967"/>
            <a:ext cx="2106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74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tropezon.space</a:t>
            </a:r>
            <a:endParaRPr sz="667"/>
          </a:p>
        </p:txBody>
      </p:sp>
      <p:pic>
        <p:nvPicPr>
          <p:cNvPr descr="image.png" id="766" name="Google Shape;7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9651" y="1899015"/>
            <a:ext cx="240902" cy="272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"/>
          <p:cNvSpPr txBox="1"/>
          <p:nvPr/>
        </p:nvSpPr>
        <p:spPr>
          <a:xfrm>
            <a:off x="6556106" y="1425859"/>
            <a:ext cx="2212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38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Sistema B: App de Datos (A Medida)</a:t>
            </a:r>
            <a:endParaRPr sz="667">
              <a:solidFill>
                <a:schemeClr val="dk2"/>
              </a:solidFill>
            </a:endParaRPr>
          </a:p>
        </p:txBody>
      </p:sp>
      <p:sp>
        <p:nvSpPr>
          <p:cNvPr id="768" name="Google Shape;768;p9"/>
          <p:cNvSpPr txBox="1"/>
          <p:nvPr/>
        </p:nvSpPr>
        <p:spPr>
          <a:xfrm>
            <a:off x="6608841" y="1908145"/>
            <a:ext cx="2106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741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form.tropezon.space</a:t>
            </a:r>
            <a:endParaRPr sz="667"/>
          </a:p>
        </p:txBody>
      </p:sp>
      <p:pic>
        <p:nvPicPr>
          <p:cNvPr descr="image.png" id="769" name="Google Shape;7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8982" y="1167253"/>
            <a:ext cx="218191" cy="21817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9"/>
          <p:cNvSpPr txBox="1"/>
          <p:nvPr/>
        </p:nvSpPr>
        <p:spPr>
          <a:xfrm>
            <a:off x="3624624" y="1958144"/>
            <a:ext cx="21069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Tecnología: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WordPress + Elementor.</a:t>
            </a:r>
            <a:endParaRPr sz="667"/>
          </a:p>
        </p:txBody>
      </p:sp>
      <p:sp>
        <p:nvSpPr>
          <p:cNvPr id="771" name="Google Shape;771;p9"/>
          <p:cNvSpPr txBox="1"/>
          <p:nvPr/>
        </p:nvSpPr>
        <p:spPr>
          <a:xfrm>
            <a:off x="3624624" y="2134489"/>
            <a:ext cx="21069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Gestión de contenido público, noticias y diseño visual del diario.</a:t>
            </a:r>
            <a:endParaRPr sz="667"/>
          </a:p>
        </p:txBody>
      </p:sp>
      <p:sp>
        <p:nvSpPr>
          <p:cNvPr id="772" name="Google Shape;772;p9"/>
          <p:cNvSpPr txBox="1"/>
          <p:nvPr/>
        </p:nvSpPr>
        <p:spPr>
          <a:xfrm>
            <a:off x="3624624" y="2441726"/>
            <a:ext cx="21069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 de Datos: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Propia (`..._wp_2vdgb`).</a:t>
            </a:r>
            <a:endParaRPr sz="667"/>
          </a:p>
        </p:txBody>
      </p:sp>
      <p:pic>
        <p:nvPicPr>
          <p:cNvPr descr="image.png" id="773" name="Google Shape;77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5850" y="1167253"/>
            <a:ext cx="272720" cy="2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"/>
          <p:cNvSpPr txBox="1"/>
          <p:nvPr/>
        </p:nvSpPr>
        <p:spPr>
          <a:xfrm>
            <a:off x="6608841" y="2126321"/>
            <a:ext cx="21069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Tecnología: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PHP Nativo, MySQL, Bootstrap 5.</a:t>
            </a:r>
            <a:endParaRPr sz="667"/>
          </a:p>
        </p:txBody>
      </p:sp>
      <p:sp>
        <p:nvSpPr>
          <p:cNvPr id="775" name="Google Shape;775;p9"/>
          <p:cNvSpPr txBox="1"/>
          <p:nvPr/>
        </p:nvSpPr>
        <p:spPr>
          <a:xfrm>
            <a:off x="6608841" y="2302667"/>
            <a:ext cx="21069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Captura y gestión segura de datos sensibles (formularios y panel de admin).</a:t>
            </a:r>
            <a:endParaRPr sz="667"/>
          </a:p>
        </p:txBody>
      </p:sp>
      <p:sp>
        <p:nvSpPr>
          <p:cNvPr id="776" name="Google Shape;776;p9"/>
          <p:cNvSpPr txBox="1"/>
          <p:nvPr/>
        </p:nvSpPr>
        <p:spPr>
          <a:xfrm>
            <a:off x="6608841" y="2609904"/>
            <a:ext cx="21069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 de Datos:</a:t>
            </a:r>
            <a:r>
              <a:rPr b="0" i="0" lang="en" sz="6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Propia e independiente (`..._form_datos`).</a:t>
            </a:r>
            <a:endParaRPr sz="667"/>
          </a:p>
        </p:txBody>
      </p:sp>
      <p:pic>
        <p:nvPicPr>
          <p:cNvPr descr="image.png" id="777" name="Google Shape;77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2128" y="3252178"/>
            <a:ext cx="1599562" cy="1443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8" name="Google Shape;77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70349" y="3252178"/>
            <a:ext cx="1599562" cy="1443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9" name="Google Shape;77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98570" y="3252178"/>
            <a:ext cx="1599562" cy="1443843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"/>
          <p:cNvSpPr txBox="1"/>
          <p:nvPr/>
        </p:nvSpPr>
        <p:spPr>
          <a:xfrm>
            <a:off x="3746109" y="3719201"/>
            <a:ext cx="13917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64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Seguridad Mejorada</a:t>
            </a:r>
            <a:endParaRPr sz="593">
              <a:solidFill>
                <a:schemeClr val="dk2"/>
              </a:solidFill>
            </a:endParaRPr>
          </a:p>
        </p:txBody>
      </p:sp>
      <p:sp>
        <p:nvSpPr>
          <p:cNvPr id="781" name="Google Shape;781;p9"/>
          <p:cNvSpPr txBox="1"/>
          <p:nvPr/>
        </p:nvSpPr>
        <p:spPr>
          <a:xfrm>
            <a:off x="3779245" y="3942000"/>
            <a:ext cx="1325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3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Los datos sensibles (RUT, teléfonos) están en una base de datos **aislada**. Un ataque al WordPress público no expone la información privada del panel.</a:t>
            </a:r>
            <a:endParaRPr sz="593"/>
          </a:p>
        </p:txBody>
      </p:sp>
      <p:sp>
        <p:nvSpPr>
          <p:cNvPr id="782" name="Google Shape;782;p9"/>
          <p:cNvSpPr txBox="1"/>
          <p:nvPr/>
        </p:nvSpPr>
        <p:spPr>
          <a:xfrm>
            <a:off x="5474330" y="3719201"/>
            <a:ext cx="13917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64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Rendimiento Superior</a:t>
            </a:r>
            <a:endParaRPr sz="593">
              <a:solidFill>
                <a:schemeClr val="dk2"/>
              </a:solidFill>
            </a:endParaRPr>
          </a:p>
        </p:txBody>
      </p:sp>
      <p:sp>
        <p:nvSpPr>
          <p:cNvPr id="783" name="Google Shape;783;p9"/>
          <p:cNvSpPr txBox="1"/>
          <p:nvPr/>
        </p:nvSpPr>
        <p:spPr>
          <a:xfrm>
            <a:off x="5507466" y="3942000"/>
            <a:ext cx="1325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3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 App de formularios (PHP) es ultra-ligera. **No carga plugins** ni el motor pesado de WordPress, asegurando un envío de datos rápido y fiable.</a:t>
            </a:r>
            <a:endParaRPr sz="593"/>
          </a:p>
        </p:txBody>
      </p:sp>
      <p:sp>
        <p:nvSpPr>
          <p:cNvPr id="784" name="Google Shape;784;p9"/>
          <p:cNvSpPr txBox="1"/>
          <p:nvPr/>
        </p:nvSpPr>
        <p:spPr>
          <a:xfrm>
            <a:off x="7202551" y="3719201"/>
            <a:ext cx="13917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64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Mantenimiento Simple</a:t>
            </a:r>
            <a:endParaRPr sz="593">
              <a:solidFill>
                <a:schemeClr val="dk2"/>
              </a:solidFill>
            </a:endParaRPr>
          </a:p>
        </p:txBody>
      </p:sp>
      <p:sp>
        <p:nvSpPr>
          <p:cNvPr id="785" name="Google Shape;785;p9"/>
          <p:cNvSpPr txBox="1"/>
          <p:nvPr/>
        </p:nvSpPr>
        <p:spPr>
          <a:xfrm>
            <a:off x="7235687" y="3942000"/>
            <a:ext cx="1325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93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pueden actualizar el CMS (WordPress) y la App (PHP) de forma **independiente**. Una actualización de plugin **nunca** "romperá" el panel de admin.</a:t>
            </a:r>
            <a:endParaRPr sz="593"/>
          </a:p>
        </p:txBody>
      </p:sp>
      <p:pic>
        <p:nvPicPr>
          <p:cNvPr descr="image.png" id="786" name="Google Shape;78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39094" y="3402140"/>
            <a:ext cx="205661" cy="205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87" name="Google Shape;787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67315" y="3402140"/>
            <a:ext cx="205675" cy="205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88" name="Google Shape;788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95536" y="3402140"/>
            <a:ext cx="205661" cy="20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"/>
          <p:cNvSpPr txBox="1"/>
          <p:nvPr/>
        </p:nvSpPr>
        <p:spPr>
          <a:xfrm>
            <a:off x="484550" y="1316003"/>
            <a:ext cx="2543700" cy="2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41125" spcFirstLastPara="1" rIns="41125" wrap="square" tIns="41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5">
                <a:solidFill>
                  <a:srgbClr val="000000"/>
                </a:solidFill>
              </a:rPr>
              <a:t>Se implementó una </a:t>
            </a:r>
            <a:r>
              <a:rPr b="1" lang="en" sz="1335">
                <a:solidFill>
                  <a:srgbClr val="000000"/>
                </a:solidFill>
              </a:rPr>
              <a:t>arquitectura híbrida y desacoplada</a:t>
            </a:r>
            <a:r>
              <a:rPr lang="en" sz="1335">
                <a:solidFill>
                  <a:srgbClr val="000000"/>
                </a:solidFill>
              </a:rPr>
              <a:t>: se usa </a:t>
            </a:r>
            <a:r>
              <a:rPr b="1" lang="en" sz="1335">
                <a:solidFill>
                  <a:srgbClr val="000000"/>
                </a:solidFill>
              </a:rPr>
              <a:t>WordPress</a:t>
            </a:r>
            <a:r>
              <a:rPr lang="en" sz="1335">
                <a:solidFill>
                  <a:srgbClr val="000000"/>
                </a:solidFill>
              </a:rPr>
              <a:t> para el portal público y una </a:t>
            </a:r>
            <a:r>
              <a:rPr b="1" lang="en" sz="1335">
                <a:solidFill>
                  <a:srgbClr val="000000"/>
                </a:solidFill>
              </a:rPr>
              <a:t>aplicación PHP a medida</a:t>
            </a:r>
            <a:r>
              <a:rPr lang="en" sz="1335">
                <a:solidFill>
                  <a:srgbClr val="000000"/>
                </a:solidFill>
              </a:rPr>
              <a:t> (independiente y segura) para los formularios y el panel de administración.</a:t>
            </a:r>
            <a:endParaRPr sz="163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0" name="Google Shape;790;p9"/>
          <p:cNvCxnSpPr/>
          <p:nvPr/>
        </p:nvCxnSpPr>
        <p:spPr>
          <a:xfrm flipH="1" rot="10800000">
            <a:off x="3295940" y="700523"/>
            <a:ext cx="2764500" cy="19200"/>
          </a:xfrm>
          <a:prstGeom prst="straightConnector1">
            <a:avLst/>
          </a:prstGeom>
          <a:noFill/>
          <a:ln cap="flat" cmpd="sng" w="4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95" name="Google Shape;795;g3ae54f211d1_2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75" y="184975"/>
            <a:ext cx="2900962" cy="25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3ae54f211d1_2_316"/>
          <p:cNvSpPr txBox="1"/>
          <p:nvPr/>
        </p:nvSpPr>
        <p:spPr>
          <a:xfrm>
            <a:off x="213815" y="641554"/>
            <a:ext cx="26970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6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Formulario Noticia</a:t>
            </a:r>
            <a:endParaRPr sz="813">
              <a:solidFill>
                <a:schemeClr val="dk2"/>
              </a:solidFill>
            </a:endParaRPr>
          </a:p>
        </p:txBody>
      </p:sp>
      <p:sp>
        <p:nvSpPr>
          <p:cNvPr id="797" name="Google Shape;797;g3ae54f211d1_2_316"/>
          <p:cNvSpPr txBox="1"/>
          <p:nvPr/>
        </p:nvSpPr>
        <p:spPr>
          <a:xfrm>
            <a:off x="213815" y="884070"/>
            <a:ext cx="2568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chemeClr val="lt2"/>
                </a:solidFill>
              </a:rPr>
              <a:t>Funcion:</a:t>
            </a:r>
            <a:br>
              <a:rPr lang="en" sz="813">
                <a:solidFill>
                  <a:schemeClr val="lt2"/>
                </a:solidFill>
              </a:rPr>
            </a:br>
            <a:r>
              <a:rPr lang="en" sz="813">
                <a:solidFill>
                  <a:schemeClr val="lt2"/>
                </a:solidFill>
              </a:rPr>
              <a:t>Mejorar comunicación con cazanoticias</a:t>
            </a:r>
            <a:endParaRPr sz="813">
              <a:solidFill>
                <a:schemeClr val="lt2"/>
              </a:solidFill>
            </a:endParaRPr>
          </a:p>
        </p:txBody>
      </p:sp>
      <p:sp>
        <p:nvSpPr>
          <p:cNvPr id="798" name="Google Shape;798;g3ae54f211d1_2_316"/>
          <p:cNvSpPr txBox="1"/>
          <p:nvPr/>
        </p:nvSpPr>
        <p:spPr>
          <a:xfrm>
            <a:off x="213833" y="1411801"/>
            <a:ext cx="25686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Elementos Claves:</a:t>
            </a: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81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Validación de unicidad por RUT (Anti-duplicidad).</a:t>
            </a:r>
            <a:endParaRPr sz="813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-Notificación</a:t>
            </a: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correo sobre solicitud</a:t>
            </a: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-Subida segura de evidencias (imágenes/documentos)  con encriptación de nombres de archivo.</a:t>
            </a: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13"/>
          </a:p>
        </p:txBody>
      </p:sp>
      <p:pic>
        <p:nvPicPr>
          <p:cNvPr id="799" name="Google Shape;799;g3ae54f211d1_2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154" y="2860500"/>
            <a:ext cx="2053696" cy="224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g3ae54f211d1_2_316"/>
          <p:cNvGrpSpPr/>
          <p:nvPr/>
        </p:nvGrpSpPr>
        <p:grpSpPr>
          <a:xfrm>
            <a:off x="1375153" y="267297"/>
            <a:ext cx="374177" cy="374262"/>
            <a:chOff x="775325" y="4143525"/>
            <a:chExt cx="468775" cy="468883"/>
          </a:xfrm>
        </p:grpSpPr>
        <p:sp>
          <p:nvSpPr>
            <p:cNvPr id="801" name="Google Shape;801;g3ae54f211d1_2_316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3ae54f211d1_2_316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3ae54f211d1_2_316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3ae54f211d1_2_316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5" name="Google Shape;805;g3ae54f211d1_2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25" y="2860500"/>
            <a:ext cx="1797599" cy="224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06" name="Google Shape;806;g3ae54f211d1_2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488" y="184975"/>
            <a:ext cx="2900962" cy="25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3ae54f211d1_2_316"/>
          <p:cNvSpPr txBox="1"/>
          <p:nvPr/>
        </p:nvSpPr>
        <p:spPr>
          <a:xfrm>
            <a:off x="3171477" y="641554"/>
            <a:ext cx="26970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6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Formulario</a:t>
            </a:r>
            <a:r>
              <a:rPr b="1" lang="en" sz="1266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Publicidad</a:t>
            </a:r>
            <a:endParaRPr sz="813">
              <a:solidFill>
                <a:schemeClr val="dk2"/>
              </a:solidFill>
            </a:endParaRPr>
          </a:p>
        </p:txBody>
      </p:sp>
      <p:sp>
        <p:nvSpPr>
          <p:cNvPr id="808" name="Google Shape;808;g3ae54f211d1_2_316"/>
          <p:cNvSpPr txBox="1"/>
          <p:nvPr/>
        </p:nvSpPr>
        <p:spPr>
          <a:xfrm>
            <a:off x="3171477" y="884082"/>
            <a:ext cx="2568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chemeClr val="lt2"/>
                </a:solidFill>
              </a:rPr>
              <a:t>Funcion:</a:t>
            </a:r>
            <a:br>
              <a:rPr lang="en" sz="813">
                <a:solidFill>
                  <a:schemeClr val="lt2"/>
                </a:solidFill>
              </a:rPr>
            </a:br>
            <a:r>
              <a:rPr lang="en" sz="813">
                <a:solidFill>
                  <a:schemeClr val="lt2"/>
                </a:solidFill>
              </a:rPr>
              <a:t>Canal de autogestión para captación de nuevos anunciantes.</a:t>
            </a:r>
            <a:endParaRPr sz="813">
              <a:solidFill>
                <a:schemeClr val="lt2"/>
              </a:solidFill>
            </a:endParaRPr>
          </a:p>
        </p:txBody>
      </p:sp>
      <p:sp>
        <p:nvSpPr>
          <p:cNvPr id="809" name="Google Shape;809;g3ae54f211d1_2_316"/>
          <p:cNvSpPr txBox="1"/>
          <p:nvPr/>
        </p:nvSpPr>
        <p:spPr>
          <a:xfrm>
            <a:off x="3171475" y="1457800"/>
            <a:ext cx="25686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Elementos Claves: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Validación de unicidad por RUT (Anti-duplicidad).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1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81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Notificación correo sobre solicitud.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-Selector de duración de campaña.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-Validación flexible de contacto (Teléfono o Correo).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-Subida de material gráfico (Logos/Banners)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13"/>
          </a:p>
        </p:txBody>
      </p:sp>
      <p:pic>
        <p:nvPicPr>
          <p:cNvPr descr="image.png" id="810" name="Google Shape;810;g3ae54f211d1_2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7225" y="184975"/>
            <a:ext cx="2900962" cy="25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ae54f211d1_2_316"/>
          <p:cNvSpPr txBox="1"/>
          <p:nvPr/>
        </p:nvSpPr>
        <p:spPr>
          <a:xfrm>
            <a:off x="6129115" y="641554"/>
            <a:ext cx="26970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6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Panel Administrativo</a:t>
            </a:r>
            <a:endParaRPr sz="813">
              <a:solidFill>
                <a:schemeClr val="dk2"/>
              </a:solidFill>
            </a:endParaRPr>
          </a:p>
        </p:txBody>
      </p:sp>
      <p:sp>
        <p:nvSpPr>
          <p:cNvPr id="812" name="Google Shape;812;g3ae54f211d1_2_316"/>
          <p:cNvSpPr txBox="1"/>
          <p:nvPr/>
        </p:nvSpPr>
        <p:spPr>
          <a:xfrm>
            <a:off x="6193390" y="885595"/>
            <a:ext cx="2568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chemeClr val="lt2"/>
                </a:solidFill>
              </a:rPr>
              <a:t>Funcion:</a:t>
            </a:r>
            <a:br>
              <a:rPr lang="en" sz="813">
                <a:solidFill>
                  <a:schemeClr val="lt2"/>
                </a:solidFill>
              </a:rPr>
            </a:br>
            <a:r>
              <a:rPr lang="en" sz="813">
                <a:solidFill>
                  <a:schemeClr val="lt2"/>
                </a:solidFill>
              </a:rPr>
              <a:t>Dashboard centralizado para la gestión y moderación de contenidos</a:t>
            </a:r>
            <a:endParaRPr sz="813">
              <a:solidFill>
                <a:schemeClr val="lt2"/>
              </a:solidFill>
            </a:endParaRPr>
          </a:p>
        </p:txBody>
      </p:sp>
      <p:sp>
        <p:nvSpPr>
          <p:cNvPr id="813" name="Google Shape;813;g3ae54f211d1_2_316"/>
          <p:cNvSpPr txBox="1"/>
          <p:nvPr/>
        </p:nvSpPr>
        <p:spPr>
          <a:xfrm>
            <a:off x="6193313" y="1460850"/>
            <a:ext cx="25686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Elementos Claves: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Sistema de autenticación seguro (Login).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-Gestión de estados (Aceptado/Rechazado) con notificación automática.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-Visualización por pestañas.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-Previsualización y descarga de evidencias.</a:t>
            </a:r>
            <a:endParaRPr sz="81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81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813"/>
          </a:p>
        </p:txBody>
      </p:sp>
      <p:pic>
        <p:nvPicPr>
          <p:cNvPr id="814" name="Google Shape;814;g3ae54f211d1_2_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250" y="3070757"/>
            <a:ext cx="2900951" cy="1392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g3ae54f211d1_2_316"/>
          <p:cNvGrpSpPr/>
          <p:nvPr/>
        </p:nvGrpSpPr>
        <p:grpSpPr>
          <a:xfrm>
            <a:off x="4346004" y="299418"/>
            <a:ext cx="347934" cy="310024"/>
            <a:chOff x="1327676" y="2910480"/>
            <a:chExt cx="347934" cy="310024"/>
          </a:xfrm>
        </p:grpSpPr>
        <p:sp>
          <p:nvSpPr>
            <p:cNvPr id="816" name="Google Shape;816;g3ae54f211d1_2_316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3ae54f211d1_2_316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3ae54f211d1_2_316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3ae54f211d1_2_316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3ae54f211d1_2_316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g3ae54f211d1_2_316"/>
          <p:cNvGrpSpPr/>
          <p:nvPr/>
        </p:nvGrpSpPr>
        <p:grpSpPr>
          <a:xfrm>
            <a:off x="7227950" y="267299"/>
            <a:ext cx="499533" cy="305136"/>
            <a:chOff x="7009649" y="1541981"/>
            <a:chExt cx="524940" cy="320655"/>
          </a:xfrm>
        </p:grpSpPr>
        <p:sp>
          <p:nvSpPr>
            <p:cNvPr id="822" name="Google Shape;822;g3ae54f211d1_2_316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3ae54f211d1_2_316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3ae54f211d1_2_316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3ae54f211d1_2_316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3ae54f211d1_2_316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3ae54f211d1_2_316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3ae54f211d1_2_316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3ae54f211d1_2_316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stems Engineering Business Plan by Slidesgo">
  <a:themeElements>
    <a:clrScheme name="Simple Light">
      <a:dk1>
        <a:srgbClr val="383838"/>
      </a:dk1>
      <a:lt1>
        <a:srgbClr val="EAEAEA"/>
      </a:lt1>
      <a:dk2>
        <a:srgbClr val="BABABA"/>
      </a:dk2>
      <a:lt2>
        <a:srgbClr val="FFFFFF"/>
      </a:lt2>
      <a:accent1>
        <a:srgbClr val="5959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